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59" r:id="rId3"/>
    <p:sldId id="256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9" r:id="rId83"/>
    <p:sldId id="338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3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6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1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53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7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5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3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2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42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97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93D01-AB88-4D53-B893-852FAC4DF726}" type="datetimeFigureOut">
              <a:rPr lang="ko-KR" altLang="en-US" smtClean="0"/>
              <a:t>2023-10-24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7E1F8-EC37-4120-8684-A4D284CAD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3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누구</a:t>
            </a:r>
            <a:r>
              <a:rPr lang="en-US" altLang="ko-KR" dirty="0"/>
              <a:t>”</a:t>
            </a:r>
            <a:r>
              <a:rPr lang="ko-KR" altLang="en-US" dirty="0"/>
              <a:t>나</a:t>
            </a:r>
            <a:r>
              <a:rPr lang="en-US" altLang="ko-KR" dirty="0"/>
              <a:t>” </a:t>
            </a:r>
            <a:r>
              <a:rPr lang="ko-KR" altLang="en-US" dirty="0"/>
              <a:t>를 중심으로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서울시민 누구나 성별</a:t>
            </a:r>
            <a:r>
              <a:rPr lang="en-US" altLang="ko-KR" sz="2000" dirty="0"/>
              <a:t>·</a:t>
            </a:r>
            <a:r>
              <a:rPr lang="ko-KR" altLang="en-US" sz="2000" dirty="0"/>
              <a:t>연령</a:t>
            </a:r>
            <a:r>
              <a:rPr lang="en-US" altLang="ko-KR" sz="2000" dirty="0"/>
              <a:t>·</a:t>
            </a:r>
            <a:r>
              <a:rPr lang="ko-KR" altLang="en-US" sz="2000" dirty="0"/>
              <a:t>지역</a:t>
            </a:r>
            <a:r>
              <a:rPr lang="en-US" altLang="ko-KR" sz="2000" dirty="0"/>
              <a:t>·</a:t>
            </a:r>
            <a:r>
              <a:rPr lang="ko-KR" altLang="en-US" sz="2000" dirty="0"/>
              <a:t>인종</a:t>
            </a:r>
            <a:r>
              <a:rPr lang="en-US" altLang="ko-KR" sz="2000" dirty="0"/>
              <a:t>·</a:t>
            </a:r>
            <a:r>
              <a:rPr lang="ko-KR" altLang="en-US" sz="2000" dirty="0"/>
              <a:t>국적 등 개인을 구별하는 특성과 무관하게 </a:t>
            </a:r>
            <a:r>
              <a:rPr lang="ko-KR" altLang="en-US" sz="2000" dirty="0" err="1"/>
              <a:t>차별받지</a:t>
            </a:r>
            <a:r>
              <a:rPr lang="ko-KR" altLang="en-US" sz="2000" dirty="0"/>
              <a:t> 않고 평등한 도시생활을 영위할 수 있도록 교육</a:t>
            </a:r>
            <a:r>
              <a:rPr lang="en-US" altLang="ko-KR" sz="2000" dirty="0"/>
              <a:t>·</a:t>
            </a:r>
            <a:r>
              <a:rPr lang="ko-KR" altLang="en-US" sz="2000" dirty="0"/>
              <a:t>의료</a:t>
            </a:r>
            <a:r>
              <a:rPr lang="en-US" altLang="ko-KR" sz="2000" dirty="0"/>
              <a:t>·</a:t>
            </a:r>
            <a:r>
              <a:rPr lang="ko-KR" altLang="en-US" sz="2000" dirty="0"/>
              <a:t>복지</a:t>
            </a:r>
            <a:r>
              <a:rPr lang="en-US" altLang="ko-KR" sz="2000" dirty="0"/>
              <a:t>·</a:t>
            </a:r>
            <a:r>
              <a:rPr lang="ko-KR" altLang="en-US" sz="2000" dirty="0"/>
              <a:t>문화 등 다양한 방면에서 보호</a:t>
            </a:r>
            <a:r>
              <a:rPr lang="en-US" altLang="ko-KR" sz="2000" dirty="0"/>
              <a:t>·</a:t>
            </a:r>
            <a:r>
              <a:rPr lang="ko-KR" altLang="en-US" sz="2000" dirty="0"/>
              <a:t>보장받으며 누릴 수 있는 권익과 가치를 바탕으로 시민생활을 지원한다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 </a:t>
            </a:r>
            <a:r>
              <a:rPr lang="ko-KR" altLang="en-US" sz="2000" dirty="0"/>
              <a:t>이러한 도시환경이 </a:t>
            </a:r>
            <a:r>
              <a:rPr lang="ko-KR" altLang="en-US" sz="2000" dirty="0" err="1"/>
              <a:t>보행일상권</a:t>
            </a:r>
            <a:r>
              <a:rPr lang="ko-KR" altLang="en-US" sz="2000" dirty="0"/>
              <a:t> 내에 균등하게 구축될 수 있도록 지역사회 및 생활권 단위 중심의 생활문화 지원체계를 마련하며</a:t>
            </a:r>
            <a:r>
              <a:rPr lang="en-US" altLang="ko-KR" sz="2000" dirty="0"/>
              <a:t>, </a:t>
            </a:r>
            <a:r>
              <a:rPr lang="ko-KR" altLang="en-US" sz="2000" dirty="0"/>
              <a:t>지역 주민의 사회적 관계형성 사업을 통해 공동체 활동을 확대한다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 </a:t>
            </a:r>
            <a:r>
              <a:rPr lang="ko-KR" altLang="en-US" sz="2000" dirty="0"/>
              <a:t>생애발달단계에서 필요한 교육</a:t>
            </a:r>
            <a:r>
              <a:rPr lang="en-US" altLang="ko-KR" sz="2000" dirty="0"/>
              <a:t>, </a:t>
            </a:r>
            <a:r>
              <a:rPr lang="ko-KR" altLang="en-US" sz="2000" dirty="0"/>
              <a:t>취업</a:t>
            </a:r>
            <a:r>
              <a:rPr lang="en-US" altLang="ko-KR" sz="2000" dirty="0"/>
              <a:t>, </a:t>
            </a:r>
            <a:r>
              <a:rPr lang="ko-KR" altLang="en-US" sz="2000" dirty="0"/>
              <a:t>의료 등에 대한 적합한 설계를 통해 시민의 요구를 충족시키고</a:t>
            </a:r>
            <a:r>
              <a:rPr lang="en-US" altLang="ko-KR" sz="2000" dirty="0"/>
              <a:t>, </a:t>
            </a:r>
            <a:r>
              <a:rPr lang="ko-KR" altLang="en-US" sz="2000" dirty="0"/>
              <a:t>시민의 역량을 발휘할 수 있는 지원체계를 구축한다</a:t>
            </a:r>
          </a:p>
        </p:txBody>
      </p:sp>
    </p:spTree>
    <p:extLst>
      <p:ext uri="{BB962C8B-B14F-4D97-AF65-F5344CB8AC3E}">
        <p14:creationId xmlns:p14="http://schemas.microsoft.com/office/powerpoint/2010/main" val="1926774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36p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7) </a:t>
            </a:r>
            <a:r>
              <a:rPr lang="ko-KR" altLang="en-US" sz="2000" dirty="0"/>
              <a:t>시가지 공간의 포화</a:t>
            </a:r>
            <a:r>
              <a:rPr lang="en-US" altLang="ko-KR" sz="2000" dirty="0"/>
              <a:t>, </a:t>
            </a:r>
            <a:r>
              <a:rPr lang="ko-KR" altLang="en-US" sz="2000" dirty="0"/>
              <a:t>개발가용지의 부족 새로운 도시공간에 대한 수요 대응과 성장동력 확보 한계 </a:t>
            </a:r>
            <a:endParaRPr lang="en-US" altLang="ko-KR" sz="2000" dirty="0"/>
          </a:p>
          <a:p>
            <a:r>
              <a:rPr lang="ko-KR" altLang="en-US" sz="2000" dirty="0"/>
              <a:t> 서울의 </a:t>
            </a:r>
            <a:r>
              <a:rPr lang="ko-KR" altLang="en-US" sz="2000" dirty="0" err="1"/>
              <a:t>녹지지역을</a:t>
            </a:r>
            <a:r>
              <a:rPr lang="ko-KR" altLang="en-US" sz="2000" dirty="0"/>
              <a:t> 제외한 대부분의 개발가용지는 고갈된 상태이며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남은 공간은 주택공급을 위주로 개발하고 있다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서울시에서 개발제한구역 </a:t>
            </a:r>
            <a:r>
              <a:rPr lang="en-US" altLang="ko-KR" sz="2000" dirty="0"/>
              <a:t>25%</a:t>
            </a:r>
            <a:r>
              <a:rPr lang="ko-KR" altLang="en-US" sz="2000" dirty="0"/>
              <a:t>를 제외하면 </a:t>
            </a:r>
            <a:r>
              <a:rPr lang="en-US" altLang="ko-KR" sz="2000" dirty="0"/>
              <a:t>65%</a:t>
            </a:r>
            <a:r>
              <a:rPr lang="ko-KR" altLang="en-US" sz="2000" dirty="0"/>
              <a:t>에 해당하는 </a:t>
            </a:r>
            <a:r>
              <a:rPr lang="ko-KR" altLang="en-US" sz="2000" dirty="0" err="1"/>
              <a:t>시가화면적</a:t>
            </a:r>
            <a:r>
              <a:rPr lang="ko-KR" altLang="en-US" sz="2000" dirty="0"/>
              <a:t> </a:t>
            </a:r>
            <a:r>
              <a:rPr lang="en-US" altLang="ko-KR" sz="2000" dirty="0"/>
              <a:t>366㎢ </a:t>
            </a:r>
            <a:r>
              <a:rPr lang="ko-KR" altLang="en-US" sz="2000" dirty="0"/>
              <a:t>중 </a:t>
            </a:r>
            <a:r>
              <a:rPr lang="ko-KR" altLang="en-US" sz="2000" dirty="0" err="1"/>
              <a:t>미개발지는</a:t>
            </a:r>
            <a:r>
              <a:rPr lang="ko-KR" altLang="en-US" sz="2000" dirty="0"/>
              <a:t> 거의 없는 상태</a:t>
            </a:r>
            <a:endParaRPr lang="en-US" altLang="ko-KR" sz="2000" dirty="0"/>
          </a:p>
          <a:p>
            <a:r>
              <a:rPr lang="ko-KR" altLang="en-US" sz="2000" dirty="0"/>
              <a:t>  외연적 팽창이 아닌</a:t>
            </a:r>
            <a:r>
              <a:rPr lang="en-US" altLang="ko-KR" sz="2000" dirty="0"/>
              <a:t>, </a:t>
            </a:r>
            <a:r>
              <a:rPr lang="ko-KR" altLang="en-US" sz="2000" dirty="0"/>
              <a:t>선택과 집중을 통한 콤팩트 시티로의 공간구조 재편을 지향하고 복합 개발을 통해 약해진 도시경쟁력 강화가 필요한 시점이다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8) </a:t>
            </a:r>
            <a:r>
              <a:rPr lang="ko-KR" altLang="en-US" sz="2000" dirty="0"/>
              <a:t>늙어가는 서울</a:t>
            </a:r>
            <a:r>
              <a:rPr lang="en-US" altLang="ko-KR" sz="2000" dirty="0"/>
              <a:t>, </a:t>
            </a:r>
            <a:r>
              <a:rPr lang="ko-KR" altLang="en-US" sz="2000" dirty="0"/>
              <a:t>도시 정비의 정체에 따른 환경 악화 정비사업 </a:t>
            </a:r>
            <a:r>
              <a:rPr lang="ko-KR" altLang="en-US" sz="2000" dirty="0" err="1"/>
              <a:t>추진동력</a:t>
            </a:r>
            <a:r>
              <a:rPr lang="ko-KR" altLang="en-US" sz="2000" dirty="0"/>
              <a:t> 저하</a:t>
            </a:r>
            <a:r>
              <a:rPr lang="en-US" altLang="ko-KR" sz="2000" dirty="0"/>
              <a:t>, </a:t>
            </a:r>
            <a:r>
              <a:rPr lang="ko-KR" altLang="en-US" sz="2000" dirty="0"/>
              <a:t>쾌적한 도시환경에 대한 요구 증대 </a:t>
            </a:r>
            <a:endParaRPr lang="en-US" altLang="ko-KR" sz="2000" dirty="0"/>
          </a:p>
          <a:p>
            <a:r>
              <a:rPr lang="ko-KR" altLang="en-US" sz="2000" dirty="0"/>
              <a:t> </a:t>
            </a:r>
            <a:r>
              <a:rPr lang="en-US" altLang="ko-KR" sz="2000" dirty="0"/>
              <a:t>2038</a:t>
            </a:r>
            <a:r>
              <a:rPr lang="ko-KR" altLang="en-US" sz="2000" dirty="0"/>
              <a:t>년 서울시 기반시설 노후화 비율은 </a:t>
            </a:r>
            <a:r>
              <a:rPr lang="en-US" altLang="ko-KR" sz="2000" dirty="0"/>
              <a:t>2018</a:t>
            </a:r>
            <a:r>
              <a:rPr lang="ko-KR" altLang="en-US" sz="2000" dirty="0"/>
              <a:t>년 대비 </a:t>
            </a:r>
            <a:r>
              <a:rPr lang="en-US" altLang="ko-KR" sz="2000" dirty="0"/>
              <a:t>2.7</a:t>
            </a:r>
            <a:r>
              <a:rPr lang="ko-KR" altLang="en-US" sz="2000" dirty="0"/>
              <a:t>배 급증</a:t>
            </a:r>
            <a:r>
              <a:rPr lang="en-US" altLang="ko-KR" sz="2000" dirty="0"/>
              <a:t>, 1960~70</a:t>
            </a:r>
            <a:r>
              <a:rPr lang="ko-KR" altLang="en-US" sz="2000" dirty="0"/>
              <a:t>년대 집중 조성된 기반 시설의 노후화에 따른 시설 안전성 확보가 필요하다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- 2040</a:t>
            </a:r>
            <a:r>
              <a:rPr lang="ko-KR" altLang="en-US" sz="2000" dirty="0"/>
              <a:t>년</a:t>
            </a:r>
            <a:r>
              <a:rPr lang="en-US" altLang="ko-KR" sz="2000" dirty="0"/>
              <a:t>, </a:t>
            </a:r>
            <a:r>
              <a:rPr lang="ko-KR" altLang="en-US" sz="2000" dirty="0"/>
              <a:t>서울 전체 주택 중 노후 물량 </a:t>
            </a:r>
            <a:r>
              <a:rPr lang="en-US" altLang="ko-KR" sz="2000" dirty="0"/>
              <a:t>50%</a:t>
            </a:r>
            <a:r>
              <a:rPr lang="ko-KR" altLang="en-US" sz="2000" dirty="0"/>
              <a:t>로 추정</a:t>
            </a:r>
            <a:endParaRPr lang="en-US" altLang="ko-KR" sz="2000" dirty="0"/>
          </a:p>
          <a:p>
            <a:r>
              <a:rPr lang="ko-KR" altLang="en-US" sz="2000" dirty="0"/>
              <a:t>  때문에</a:t>
            </a:r>
            <a:r>
              <a:rPr lang="en-US" altLang="ko-KR" sz="2000" dirty="0"/>
              <a:t>, </a:t>
            </a:r>
            <a:r>
              <a:rPr lang="ko-KR" altLang="en-US" sz="2000" dirty="0"/>
              <a:t>쾌적한 도시환경 구축을 위해서는 노후 기반시설로 인한 안전성 검토와 </a:t>
            </a:r>
            <a:r>
              <a:rPr lang="ko-KR" altLang="en-US" sz="2000" dirty="0" err="1"/>
              <a:t>개선비용</a:t>
            </a:r>
            <a:r>
              <a:rPr lang="ko-KR" altLang="en-US" sz="2000" dirty="0"/>
              <a:t> 증가에 따른 선제적인 대응이 필요하다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913295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5269" y="562796"/>
            <a:ext cx="7802440" cy="59152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29" y="534440"/>
            <a:ext cx="64484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45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 </a:t>
            </a:r>
            <a:r>
              <a:rPr lang="ko-KR" altLang="en-US" dirty="0"/>
              <a:t>생활권계획은 지역맞춤형 계획으로서 성격과 역할 명확화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생활권계획은 지역과 주민 수요에 대응하는 지역밀착형 계획으로서 성격을 명확히 설정하고</a:t>
            </a:r>
            <a:r>
              <a:rPr lang="en-US" altLang="ko-KR" dirty="0"/>
              <a:t>, 2040 </a:t>
            </a:r>
            <a:r>
              <a:rPr lang="ko-KR" altLang="en-US" dirty="0"/>
              <a:t>서울도시기본계획에서 새롭게 제시하는 </a:t>
            </a:r>
            <a:r>
              <a:rPr lang="ko-KR" altLang="en-US" dirty="0" err="1"/>
              <a:t>공간구조인</a:t>
            </a:r>
            <a:r>
              <a:rPr lang="ko-KR" altLang="en-US" dirty="0"/>
              <a:t> 보행일상권을 실현하기 위한 계획으로 역할을 전환한다</a:t>
            </a:r>
          </a:p>
        </p:txBody>
      </p:sp>
    </p:spTree>
    <p:extLst>
      <p:ext uri="{BB962C8B-B14F-4D97-AF65-F5344CB8AC3E}">
        <p14:creationId xmlns:p14="http://schemas.microsoft.com/office/powerpoint/2010/main" val="20235195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재원 투입의 원칙 </a:t>
            </a:r>
            <a:endParaRPr lang="en-US" altLang="ko-KR" sz="2400" dirty="0" smtClean="0"/>
          </a:p>
          <a:p>
            <a:r>
              <a:rPr lang="ko-KR" altLang="en-US" sz="2400" dirty="0" smtClean="0"/>
              <a:t> </a:t>
            </a:r>
            <a:r>
              <a:rPr lang="en-US" altLang="ko-KR" sz="2400" dirty="0"/>
              <a:t>2040 </a:t>
            </a:r>
            <a:r>
              <a:rPr lang="ko-KR" altLang="en-US" sz="2400" dirty="0"/>
              <a:t>서울도시기본계획은 </a:t>
            </a:r>
            <a:r>
              <a:rPr lang="en-US" altLang="ko-KR" sz="2400" dirty="0"/>
              <a:t>1990</a:t>
            </a:r>
            <a:r>
              <a:rPr lang="ko-KR" altLang="en-US" sz="2400" dirty="0"/>
              <a:t>년 최초의 법정 도시기본계획이 수립된 이후</a:t>
            </a:r>
            <a:r>
              <a:rPr lang="en-US" altLang="ko-KR" sz="2400" dirty="0"/>
              <a:t>, </a:t>
            </a:r>
            <a:r>
              <a:rPr lang="ko-KR" altLang="en-US" sz="2400" dirty="0"/>
              <a:t>다섯 번 째로 수립되는 계획이자</a:t>
            </a:r>
            <a:r>
              <a:rPr lang="en-US" altLang="ko-KR" sz="2400" dirty="0"/>
              <a:t>, ｢</a:t>
            </a:r>
            <a:r>
              <a:rPr lang="ko-KR" altLang="en-US" sz="2400" dirty="0"/>
              <a:t>국토계획법</a:t>
            </a:r>
            <a:r>
              <a:rPr lang="en-US" altLang="ko-KR" sz="2400" dirty="0"/>
              <a:t>｣</a:t>
            </a:r>
            <a:r>
              <a:rPr lang="ko-KR" altLang="en-US" sz="2400" dirty="0"/>
              <a:t>상 </a:t>
            </a:r>
            <a:r>
              <a:rPr lang="en-US" altLang="ko-KR" sz="2400" dirty="0"/>
              <a:t>5</a:t>
            </a:r>
            <a:r>
              <a:rPr lang="ko-KR" altLang="en-US" sz="2400" dirty="0"/>
              <a:t>년마다 재정비해야 하는 규정에 따라 </a:t>
            </a:r>
            <a:r>
              <a:rPr lang="en-US" altLang="ko-KR" sz="2400" dirty="0"/>
              <a:t>2014</a:t>
            </a:r>
            <a:r>
              <a:rPr lang="ko-KR" altLang="en-US" sz="2400" dirty="0"/>
              <a:t>년 수립된 </a:t>
            </a:r>
            <a:r>
              <a:rPr lang="en-US" altLang="ko-KR" sz="2400" dirty="0"/>
              <a:t>｢2030 </a:t>
            </a:r>
            <a:r>
              <a:rPr lang="ko-KR" altLang="en-US" sz="2400" dirty="0" err="1"/>
              <a:t>서울플랜</a:t>
            </a:r>
            <a:r>
              <a:rPr lang="en-US" altLang="ko-KR" sz="2400" dirty="0"/>
              <a:t>｣</a:t>
            </a:r>
            <a:r>
              <a:rPr lang="ko-KR" altLang="en-US" sz="2400" dirty="0"/>
              <a:t>을 대체하는 계획이다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r>
              <a:rPr lang="en-US" altLang="ko-KR" sz="2400" dirty="0" smtClean="0"/>
              <a:t> </a:t>
            </a:r>
            <a:r>
              <a:rPr lang="en-US" altLang="ko-KR" sz="2400" dirty="0"/>
              <a:t>2040 </a:t>
            </a:r>
            <a:r>
              <a:rPr lang="ko-KR" altLang="en-US" sz="2400" dirty="0"/>
              <a:t>서울도시기본계획은 서울시가 추진할 각종 계획의 지침이 되는 최상위 공간계획이자 법정 계획이며</a:t>
            </a:r>
            <a:r>
              <a:rPr lang="en-US" altLang="ko-KR" sz="2400" dirty="0"/>
              <a:t>, </a:t>
            </a:r>
            <a:r>
              <a:rPr lang="ko-KR" altLang="en-US" sz="2400" dirty="0"/>
              <a:t>향후 </a:t>
            </a:r>
            <a:r>
              <a:rPr lang="en-US" altLang="ko-KR" sz="2400" dirty="0"/>
              <a:t>20</a:t>
            </a:r>
            <a:r>
              <a:rPr lang="ko-KR" altLang="en-US" sz="2400" dirty="0"/>
              <a:t>년 서울이 지향할 도시공간의 모습을 담은 장기계획으로 실효성과 실현성을 강화 하기 위해서는 서울시 재원이 적절한 시기와 분야에 효율적으로 투입될 수 있도록 재원 투입의 원칙을 설정하는 </a:t>
            </a:r>
            <a:r>
              <a:rPr lang="ko-KR" altLang="en-US" sz="2400" dirty="0" smtClean="0"/>
              <a:t>것이 필요하다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용도 도입의 자율성을 높여 주거</a:t>
            </a:r>
            <a:r>
              <a:rPr lang="en-US" altLang="ko-KR" sz="2400" dirty="0"/>
              <a:t>·</a:t>
            </a:r>
            <a:r>
              <a:rPr lang="ko-KR" altLang="en-US" sz="2400" dirty="0"/>
              <a:t>업무</a:t>
            </a:r>
            <a:r>
              <a:rPr lang="en-US" altLang="ko-KR" sz="2400" dirty="0"/>
              <a:t>·</a:t>
            </a:r>
            <a:r>
              <a:rPr lang="ko-KR" altLang="en-US" sz="2400" dirty="0"/>
              <a:t>녹지 등 복합적인 기능을 배치함으로써 빠르게 변화하는 미래 도시를 유연하게 담아낼 수 있는 체계를 구축</a:t>
            </a:r>
          </a:p>
        </p:txBody>
      </p:sp>
    </p:spTree>
    <p:extLst>
      <p:ext uri="{BB962C8B-B14F-4D97-AF65-F5344CB8AC3E}">
        <p14:creationId xmlns:p14="http://schemas.microsoft.com/office/powerpoint/2010/main" val="35440796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73084"/>
            <a:ext cx="10515600" cy="5403879"/>
          </a:xfrm>
        </p:spPr>
        <p:txBody>
          <a:bodyPr>
            <a:normAutofit/>
          </a:bodyPr>
          <a:lstStyle/>
          <a:p>
            <a:r>
              <a:rPr lang="ko-KR" altLang="en-US" dirty="0"/>
              <a:t>또한 시민의 </a:t>
            </a:r>
            <a:r>
              <a:rPr lang="ko-KR" altLang="en-US" dirty="0" err="1"/>
              <a:t>생활변화를</a:t>
            </a:r>
            <a:r>
              <a:rPr lang="ko-KR" altLang="en-US" dirty="0"/>
              <a:t> 공간에서 수용할 수 있도록 보다 유연하고 다양한 도시 모습을 담아내는 미래형 도시관리체계로 변화하기 위하여 ‘</a:t>
            </a:r>
            <a:r>
              <a:rPr lang="ko-KR" altLang="en-US" dirty="0" err="1"/>
              <a:t>보행일상권’의</a:t>
            </a:r>
            <a:r>
              <a:rPr lang="ko-KR" altLang="en-US" dirty="0"/>
              <a:t> 실현을 목표로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시민의 생활양식 변화를 수용하는 새로운 도시공간을 조성하고</a:t>
            </a:r>
            <a:r>
              <a:rPr lang="en-US" altLang="ko-KR" dirty="0"/>
              <a:t>, </a:t>
            </a:r>
            <a:r>
              <a:rPr lang="ko-KR" altLang="en-US" dirty="0"/>
              <a:t>주거</a:t>
            </a:r>
            <a:r>
              <a:rPr lang="en-US" altLang="ko-KR" dirty="0"/>
              <a:t>·</a:t>
            </a:r>
            <a:r>
              <a:rPr lang="ko-KR" altLang="en-US" dirty="0"/>
              <a:t>일자리</a:t>
            </a:r>
            <a:r>
              <a:rPr lang="en-US" altLang="ko-KR" dirty="0"/>
              <a:t>·</a:t>
            </a:r>
            <a:r>
              <a:rPr lang="ko-KR" altLang="en-US" dirty="0"/>
              <a:t>여가</a:t>
            </a:r>
            <a:r>
              <a:rPr lang="en-US" altLang="ko-KR" dirty="0"/>
              <a:t>·</a:t>
            </a:r>
            <a:r>
              <a:rPr lang="ko-KR" altLang="en-US" dirty="0"/>
              <a:t>상업 등 다양한 기능을 복합적으로 갖춘 자립생활권을 </a:t>
            </a:r>
            <a:r>
              <a:rPr lang="ko-KR" altLang="en-US" dirty="0" smtClean="0"/>
              <a:t>형성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누구나 편리하게 이동할 수 있는 보행 중심의 </a:t>
            </a:r>
            <a:r>
              <a:rPr lang="ko-KR" altLang="en-US" dirty="0" err="1"/>
              <a:t>통합형</a:t>
            </a:r>
            <a:r>
              <a:rPr lang="ko-KR" altLang="en-US" dirty="0"/>
              <a:t> 교통 네트워크 구축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/>
              <a:t>탄소중립을</a:t>
            </a:r>
            <a:r>
              <a:rPr lang="ko-KR" altLang="en-US" dirty="0"/>
              <a:t> 위한 지역단위의 자원순환 체계 </a:t>
            </a:r>
            <a:r>
              <a:rPr lang="ko-KR" altLang="en-US" dirty="0" smtClean="0"/>
              <a:t>마련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 이처럼 서울 전역의 </a:t>
            </a:r>
            <a:r>
              <a:rPr lang="ko-KR" altLang="en-US" dirty="0" err="1"/>
              <a:t>보행일상권</a:t>
            </a:r>
            <a:r>
              <a:rPr lang="ko-KR" altLang="en-US" dirty="0"/>
              <a:t> 구축을 위해 역세권 중심의 공간구조뿐만 아니라 도시계획체계 개편</a:t>
            </a:r>
            <a:r>
              <a:rPr lang="en-US" altLang="ko-KR" dirty="0"/>
              <a:t>, </a:t>
            </a:r>
            <a:r>
              <a:rPr lang="ko-KR" altLang="en-US" dirty="0" err="1"/>
              <a:t>경관관리</a:t>
            </a:r>
            <a:r>
              <a:rPr lang="en-US" altLang="ko-KR" dirty="0"/>
              <a:t>, </a:t>
            </a:r>
            <a:r>
              <a:rPr lang="ko-KR" altLang="en-US" dirty="0" err="1"/>
              <a:t>생활권계획</a:t>
            </a:r>
            <a:r>
              <a:rPr lang="ko-KR" altLang="en-US" dirty="0"/>
              <a:t> 등 유기적인 노력이 요구된다</a:t>
            </a:r>
          </a:p>
        </p:txBody>
      </p:sp>
    </p:spTree>
    <p:extLst>
      <p:ext uri="{BB962C8B-B14F-4D97-AF65-F5344CB8AC3E}">
        <p14:creationId xmlns:p14="http://schemas.microsoft.com/office/powerpoint/2010/main" val="7408827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정책의 우선순위 설정 </a:t>
            </a:r>
            <a:endParaRPr lang="en-US" altLang="ko-KR" dirty="0" smtClean="0"/>
          </a:p>
          <a:p>
            <a:r>
              <a:rPr lang="ko-KR" altLang="en-US" dirty="0" smtClean="0"/>
              <a:t> </a:t>
            </a:r>
            <a:r>
              <a:rPr lang="en-US" altLang="ko-KR" dirty="0"/>
              <a:t>2040 </a:t>
            </a:r>
            <a:r>
              <a:rPr lang="ko-KR" altLang="en-US" dirty="0"/>
              <a:t>서울도시기본계획에서 제시한 정책을 수행하기 위해 한정된 재원의 효율적인 활용을 통한 정책의 우선순위를 고려할 필요성이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 </a:t>
            </a:r>
            <a:r>
              <a:rPr lang="ko-KR" altLang="en-US" dirty="0"/>
              <a:t>정책의 우선순위를 관련 계획과의 정합성</a:t>
            </a:r>
            <a:r>
              <a:rPr lang="en-US" altLang="ko-KR" dirty="0"/>
              <a:t>, </a:t>
            </a:r>
            <a:r>
              <a:rPr lang="ko-KR" altLang="en-US" dirty="0"/>
              <a:t>정책의 필요성과 시급성 등을 고려하여 설정하도록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46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9) </a:t>
            </a:r>
            <a:r>
              <a:rPr lang="ko-KR" altLang="en-US" dirty="0"/>
              <a:t>경직된 서울</a:t>
            </a:r>
            <a:r>
              <a:rPr lang="en-US" altLang="ko-KR" dirty="0"/>
              <a:t>, </a:t>
            </a:r>
            <a:r>
              <a:rPr lang="ko-KR" altLang="en-US" dirty="0"/>
              <a:t>도시계획 규제 완화에 대한 요구 증대 지역특성과 </a:t>
            </a:r>
            <a:r>
              <a:rPr lang="ko-KR" altLang="en-US" dirty="0" err="1"/>
              <a:t>미래변화를</a:t>
            </a:r>
            <a:r>
              <a:rPr lang="ko-KR" altLang="en-US" dirty="0"/>
              <a:t> 고려한 유연한 도시계획 요구 </a:t>
            </a:r>
            <a:endParaRPr lang="en-US" altLang="ko-KR" dirty="0" smtClean="0"/>
          </a:p>
          <a:p>
            <a:r>
              <a:rPr lang="ko-KR" altLang="en-US" dirty="0" smtClean="0"/>
              <a:t> </a:t>
            </a:r>
            <a:r>
              <a:rPr lang="ko-KR" altLang="en-US" dirty="0"/>
              <a:t>과도한 도시계획 규제로 인해</a:t>
            </a:r>
            <a:r>
              <a:rPr lang="en-US" altLang="ko-KR" dirty="0"/>
              <a:t>, </a:t>
            </a:r>
            <a:r>
              <a:rPr lang="ko-KR" altLang="en-US" dirty="0"/>
              <a:t>미래 </a:t>
            </a:r>
            <a:r>
              <a:rPr lang="ko-KR" altLang="en-US" dirty="0" err="1"/>
              <a:t>융복합</a:t>
            </a:r>
            <a:r>
              <a:rPr lang="ko-KR" altLang="en-US" dirty="0"/>
              <a:t> 시대에 급속하게 변화하는 미래 도시환경을 담아내기에는 자율성</a:t>
            </a:r>
            <a:r>
              <a:rPr lang="en-US" altLang="ko-KR" dirty="0"/>
              <a:t>·</a:t>
            </a:r>
            <a:r>
              <a:rPr lang="ko-KR" altLang="en-US" dirty="0"/>
              <a:t>유연성 등의 측면에서 한계가 있다</a:t>
            </a:r>
          </a:p>
        </p:txBody>
      </p:sp>
    </p:spTree>
    <p:extLst>
      <p:ext uri="{BB962C8B-B14F-4D97-AF65-F5344CB8AC3E}">
        <p14:creationId xmlns:p14="http://schemas.microsoft.com/office/powerpoint/2010/main" val="158107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48p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/>
              <a:t>4) </a:t>
            </a:r>
            <a:r>
              <a:rPr lang="ko-KR" altLang="en-US" sz="2000" dirty="0"/>
              <a:t>서울시 지역균형발전계획 서울시 각종 균형발전 정책 종합하여 지역 간 격차해소 및 </a:t>
            </a:r>
            <a:r>
              <a:rPr lang="ko-KR" altLang="en-US" sz="2000" dirty="0" err="1"/>
              <a:t>특화발전을</a:t>
            </a:r>
            <a:r>
              <a:rPr lang="ko-KR" altLang="en-US" sz="2000" dirty="0"/>
              <a:t> 위한 </a:t>
            </a:r>
            <a:r>
              <a:rPr lang="en-US" altLang="ko-KR" sz="2000" dirty="0"/>
              <a:t>5</a:t>
            </a:r>
            <a:r>
              <a:rPr lang="ko-KR" altLang="en-US" sz="2000" dirty="0"/>
              <a:t>대 추진전략 제시</a:t>
            </a:r>
            <a:endParaRPr lang="en-US" altLang="ko-KR" sz="2000" dirty="0"/>
          </a:p>
          <a:p>
            <a:r>
              <a:rPr lang="ko-KR" altLang="en-US" sz="2000" dirty="0"/>
              <a:t>  서울시 지역균형발전계획은 </a:t>
            </a:r>
            <a:r>
              <a:rPr lang="en-US" altLang="ko-KR" sz="2000" dirty="0"/>
              <a:t>｢</a:t>
            </a:r>
            <a:r>
              <a:rPr lang="ko-KR" altLang="en-US" sz="2000" dirty="0"/>
              <a:t>서울특별시 지역균형발전 지원 조례</a:t>
            </a:r>
            <a:r>
              <a:rPr lang="en-US" altLang="ko-KR" sz="2000" dirty="0"/>
              <a:t>｣ </a:t>
            </a:r>
            <a:r>
              <a:rPr lang="ko-KR" altLang="en-US" sz="2000" dirty="0"/>
              <a:t>제</a:t>
            </a:r>
            <a:r>
              <a:rPr lang="en-US" altLang="ko-KR" sz="2000" dirty="0"/>
              <a:t>5</a:t>
            </a:r>
            <a:r>
              <a:rPr lang="ko-KR" altLang="en-US" sz="2000" dirty="0"/>
              <a:t>조에 의거하여 서울시 지역 균형발전 분야의 기본 방향을 제시하는 종합계획으로</a:t>
            </a:r>
            <a:r>
              <a:rPr lang="en-US" altLang="ko-KR" sz="2000" dirty="0"/>
              <a:t>, 2022</a:t>
            </a:r>
            <a:r>
              <a:rPr lang="ko-KR" altLang="en-US" sz="2000" dirty="0"/>
              <a:t>년부터 </a:t>
            </a:r>
            <a:r>
              <a:rPr lang="en-US" altLang="ko-KR" sz="2000" dirty="0"/>
              <a:t>2026</a:t>
            </a:r>
            <a:r>
              <a:rPr lang="ko-KR" altLang="en-US" sz="2000" dirty="0"/>
              <a:t>년까지 향후 </a:t>
            </a:r>
            <a:r>
              <a:rPr lang="en-US" altLang="ko-KR" sz="2000" dirty="0"/>
              <a:t>5</a:t>
            </a:r>
            <a:r>
              <a:rPr lang="ko-KR" altLang="en-US" sz="2000" dirty="0"/>
              <a:t>년간 추진할 분야별 전략을 제시하고 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 2022</a:t>
            </a:r>
            <a:r>
              <a:rPr lang="ko-KR" altLang="en-US" sz="2000" dirty="0"/>
              <a:t>년 수립된 지역균형발전계획에서는 “지역격차 해소를 통한 </a:t>
            </a:r>
            <a:r>
              <a:rPr lang="ko-KR" altLang="en-US" sz="2000" dirty="0" err="1"/>
              <a:t>균형발전”과</a:t>
            </a:r>
            <a:r>
              <a:rPr lang="ko-KR" altLang="en-US" sz="2000" dirty="0"/>
              <a:t> “지역별 </a:t>
            </a:r>
            <a:r>
              <a:rPr lang="ko-KR" altLang="en-US" sz="2000" dirty="0" err="1"/>
              <a:t>특성있는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발전추진”을</a:t>
            </a:r>
            <a:r>
              <a:rPr lang="ko-KR" altLang="en-US" sz="2000" dirty="0"/>
              <a:t> 목표로 하여</a:t>
            </a:r>
            <a:r>
              <a:rPr lang="en-US" altLang="ko-KR" sz="2000" dirty="0"/>
              <a:t>, </a:t>
            </a:r>
            <a:r>
              <a:rPr lang="ko-KR" altLang="en-US" sz="2000" dirty="0"/>
              <a:t>산업</a:t>
            </a:r>
            <a:r>
              <a:rPr lang="en-US" altLang="ko-KR" sz="2000" dirty="0"/>
              <a:t>·</a:t>
            </a:r>
            <a:r>
              <a:rPr lang="ko-KR" altLang="en-US" sz="2000" dirty="0"/>
              <a:t>일자리 기반 조성</a:t>
            </a:r>
            <a:r>
              <a:rPr lang="en-US" altLang="ko-KR" sz="2000" dirty="0"/>
              <a:t>, </a:t>
            </a:r>
            <a:r>
              <a:rPr lang="ko-KR" altLang="en-US" sz="2000" dirty="0"/>
              <a:t>균형발전 기반 생활</a:t>
            </a:r>
            <a:r>
              <a:rPr lang="en-US" altLang="ko-KR" sz="2000" dirty="0"/>
              <a:t>SOC </a:t>
            </a:r>
            <a:r>
              <a:rPr lang="ko-KR" altLang="en-US" sz="2000" dirty="0"/>
              <a:t>확충</a:t>
            </a:r>
            <a:r>
              <a:rPr lang="en-US" altLang="ko-KR" sz="2000" dirty="0"/>
              <a:t>, </a:t>
            </a:r>
            <a:r>
              <a:rPr lang="ko-KR" altLang="en-US" sz="2000" dirty="0"/>
              <a:t>지역간 교통 격차 해소</a:t>
            </a:r>
            <a:r>
              <a:rPr lang="en-US" altLang="ko-KR" sz="2000" dirty="0"/>
              <a:t>, </a:t>
            </a:r>
            <a:r>
              <a:rPr lang="ko-KR" altLang="en-US" sz="2000" dirty="0"/>
              <a:t>주민 요구를 충족하는 주거환경 개선</a:t>
            </a:r>
            <a:r>
              <a:rPr lang="en-US" altLang="ko-KR" sz="2000" dirty="0"/>
              <a:t>, </a:t>
            </a:r>
            <a:r>
              <a:rPr lang="ko-KR" altLang="en-US" sz="2000" dirty="0"/>
              <a:t>균등한 교육 기회 제공 등 </a:t>
            </a:r>
            <a:r>
              <a:rPr lang="en-US" altLang="ko-KR" sz="2000" dirty="0"/>
              <a:t>5</a:t>
            </a:r>
            <a:r>
              <a:rPr lang="ko-KR" altLang="en-US" sz="2000" dirty="0"/>
              <a:t>대 추진 전략을 제시하였다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 </a:t>
            </a:r>
            <a:r>
              <a:rPr lang="ko-KR" altLang="en-US" sz="2000" dirty="0"/>
              <a:t>특히 산업</a:t>
            </a:r>
            <a:r>
              <a:rPr lang="en-US" altLang="ko-KR" sz="2000" dirty="0"/>
              <a:t>·</a:t>
            </a:r>
            <a:r>
              <a:rPr lang="ko-KR" altLang="en-US" sz="2000" dirty="0"/>
              <a:t>일자리 기반조성과 관련하여 </a:t>
            </a:r>
            <a:r>
              <a:rPr lang="en-US" altLang="ko-KR" sz="2000" dirty="0"/>
              <a:t>5</a:t>
            </a:r>
            <a:r>
              <a:rPr lang="ko-KR" altLang="en-US" sz="2000" dirty="0"/>
              <a:t>개 </a:t>
            </a:r>
            <a:r>
              <a:rPr lang="ko-KR" altLang="en-US" sz="2000" dirty="0" err="1"/>
              <a:t>권역별로</a:t>
            </a:r>
            <a:r>
              <a:rPr lang="ko-KR" altLang="en-US" sz="2000" dirty="0"/>
              <a:t> 전략산업 육성 및 일자리 거점 조성을 위한 </a:t>
            </a:r>
            <a:r>
              <a:rPr lang="ko-KR" altLang="en-US" sz="2000" dirty="0" err="1"/>
              <a:t>이행과제와</a:t>
            </a:r>
            <a:r>
              <a:rPr lang="ko-KR" altLang="en-US" sz="2000" dirty="0"/>
              <a:t> 추진전략을 제시하고 있다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따라서 금번 도시기본계획의 후속계획으로 재정비하는 서울 생활권계획에서는 지역균형발전계획에서 제시한 주요 </a:t>
            </a:r>
            <a:r>
              <a:rPr lang="ko-KR" altLang="en-US" sz="2000" dirty="0" err="1"/>
              <a:t>이행과제</a:t>
            </a:r>
            <a:r>
              <a:rPr lang="ko-KR" altLang="en-US" sz="2000" dirty="0"/>
              <a:t> 등을 검토하여 반영할 필요가 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931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어디서나 </a:t>
            </a:r>
            <a:r>
              <a:rPr lang="ko-KR" altLang="en-US" dirty="0" err="1"/>
              <a:t>누릴수</a:t>
            </a:r>
            <a:r>
              <a:rPr lang="ko-KR" altLang="en-US" dirty="0"/>
              <a:t> 있는 삶의 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걸어서 누리는 다양한 일상</a:t>
            </a:r>
            <a:r>
              <a:rPr lang="en-US" altLang="ko-KR" dirty="0"/>
              <a:t>, ‘</a:t>
            </a:r>
            <a:r>
              <a:rPr lang="ko-KR" altLang="en-US" dirty="0" err="1"/>
              <a:t>보행일상권</a:t>
            </a:r>
            <a:r>
              <a:rPr lang="ko-KR" altLang="en-US" dirty="0"/>
              <a:t> 조성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en-US" altLang="ko-KR" dirty="0"/>
              <a:t>) </a:t>
            </a:r>
            <a:r>
              <a:rPr lang="ko-KR" altLang="en-US" dirty="0"/>
              <a:t>배경 반강제적 디지털 전환으로 가속화되는 주거</a:t>
            </a:r>
            <a:r>
              <a:rPr lang="en-US" altLang="ko-KR" dirty="0"/>
              <a:t>·</a:t>
            </a:r>
            <a:r>
              <a:rPr lang="ko-KR" altLang="en-US" dirty="0"/>
              <a:t>업무</a:t>
            </a:r>
            <a:r>
              <a:rPr lang="en-US" altLang="ko-KR" dirty="0"/>
              <a:t>·</a:t>
            </a:r>
            <a:r>
              <a:rPr lang="ko-KR" altLang="en-US" dirty="0" err="1"/>
              <a:t>여가기능의</a:t>
            </a:r>
            <a:r>
              <a:rPr lang="ko-KR" altLang="en-US" dirty="0"/>
              <a:t> </a:t>
            </a:r>
            <a:r>
              <a:rPr lang="ko-KR" altLang="en-US" dirty="0" err="1"/>
              <a:t>융복합</a:t>
            </a:r>
            <a:r>
              <a:rPr lang="ko-KR" altLang="en-US" dirty="0"/>
              <a:t> 현상 </a:t>
            </a:r>
            <a:endParaRPr lang="en-US" altLang="ko-KR" dirty="0" smtClean="0"/>
          </a:p>
          <a:p>
            <a:r>
              <a:rPr lang="ko-KR" altLang="en-US" dirty="0" smtClean="0"/>
              <a:t> </a:t>
            </a:r>
            <a:r>
              <a:rPr lang="ko-KR" altLang="en-US" dirty="0"/>
              <a:t>디지털 전환에 따라 시</a:t>
            </a:r>
            <a:r>
              <a:rPr lang="en-US" altLang="ko-KR" dirty="0"/>
              <a:t>·</a:t>
            </a:r>
            <a:r>
              <a:rPr lang="ko-KR" altLang="en-US" dirty="0"/>
              <a:t>공간의 경계를 극복하는 ‘</a:t>
            </a:r>
            <a:r>
              <a:rPr lang="ko-KR" altLang="en-US" dirty="0" err="1"/>
              <a:t>초연결화</a:t>
            </a:r>
            <a:r>
              <a:rPr lang="ko-KR" altLang="en-US" dirty="0"/>
              <a:t>’ 현상과 ‘</a:t>
            </a:r>
            <a:r>
              <a:rPr lang="ko-KR" altLang="en-US" dirty="0" err="1"/>
              <a:t>초개인화</a:t>
            </a:r>
            <a:r>
              <a:rPr lang="ko-KR" altLang="en-US" dirty="0"/>
              <a:t>’ 현상이 결합되어 ‘내가 살아가는 지금의 공간과 </a:t>
            </a:r>
            <a:r>
              <a:rPr lang="ko-KR" altLang="en-US" dirty="0" err="1"/>
              <a:t>시간’이</a:t>
            </a:r>
            <a:r>
              <a:rPr lang="ko-KR" altLang="en-US" dirty="0"/>
              <a:t> 가장 중요한 ‘</a:t>
            </a:r>
            <a:r>
              <a:rPr lang="ko-KR" altLang="en-US" dirty="0" err="1"/>
              <a:t>초맞춤화</a:t>
            </a:r>
            <a:r>
              <a:rPr lang="ko-KR" altLang="en-US" dirty="0"/>
              <a:t>’ 시대를 열었다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 </a:t>
            </a:r>
            <a:r>
              <a:rPr lang="ko-KR" altLang="en-US" dirty="0"/>
              <a:t>갑작스러운 </a:t>
            </a:r>
            <a:r>
              <a:rPr lang="ko-KR" altLang="en-US" dirty="0" err="1"/>
              <a:t>팬데믹으로</a:t>
            </a:r>
            <a:r>
              <a:rPr lang="ko-KR" altLang="en-US" dirty="0"/>
              <a:t> 인하여 재택근무와 이러닝</a:t>
            </a:r>
            <a:r>
              <a:rPr lang="en-US" altLang="ko-KR" dirty="0"/>
              <a:t>, </a:t>
            </a:r>
            <a:r>
              <a:rPr lang="ko-KR" altLang="en-US" dirty="0"/>
              <a:t>온라인 상거래 현상이 가속화되면서 일상 생활권은 주거중심에서 다양한 도시기능을 포함하는 복합공간으로 진화하고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05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 주거</a:t>
            </a:r>
            <a:r>
              <a:rPr lang="en-US" altLang="ko-KR" sz="2000" dirty="0"/>
              <a:t>, </a:t>
            </a:r>
            <a:r>
              <a:rPr lang="ko-KR" altLang="en-US" sz="2000" dirty="0"/>
              <a:t>업무</a:t>
            </a:r>
            <a:r>
              <a:rPr lang="en-US" altLang="ko-KR" sz="2000" dirty="0"/>
              <a:t>, </a:t>
            </a:r>
            <a:r>
              <a:rPr lang="ko-KR" altLang="en-US" sz="2000" dirty="0"/>
              <a:t>여가 기능이 통합</a:t>
            </a:r>
            <a:r>
              <a:rPr lang="en-US" altLang="ko-KR" sz="2000" dirty="0"/>
              <a:t>·</a:t>
            </a:r>
            <a:r>
              <a:rPr lang="ko-KR" altLang="en-US" sz="2000" dirty="0"/>
              <a:t>연계하여 변화된 생활양식을 동네 </a:t>
            </a:r>
            <a:r>
              <a:rPr lang="ko-KR" altLang="en-US" sz="2000" dirty="0" err="1"/>
              <a:t>보행권</a:t>
            </a:r>
            <a:r>
              <a:rPr lang="ko-KR" altLang="en-US" sz="2000" dirty="0"/>
              <a:t> 단위에서 누릴 수 있도록 자족적인 생활권을 구성하는 ‘</a:t>
            </a:r>
            <a:r>
              <a:rPr lang="ko-KR" altLang="en-US" sz="2000" dirty="0" err="1"/>
              <a:t>보행일상권’이</a:t>
            </a:r>
            <a:r>
              <a:rPr lang="ko-KR" altLang="en-US" sz="2000" dirty="0"/>
              <a:t> 미래 변화된 삶의 양식을 담을 그릇이 될 것이다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 </a:t>
            </a:r>
            <a:r>
              <a:rPr lang="ko-KR" altLang="en-US" sz="2000" dirty="0"/>
              <a:t>이를 위해서는 생활권의 특성과 수요에 따라 특화 기능 및 공급 서비스 계획</a:t>
            </a:r>
            <a:r>
              <a:rPr lang="en-US" altLang="ko-KR" sz="2000" dirty="0"/>
              <a:t>, </a:t>
            </a:r>
            <a:r>
              <a:rPr lang="ko-KR" altLang="en-US" sz="2000" dirty="0"/>
              <a:t>주거환경 개선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공공공간</a:t>
            </a:r>
            <a:r>
              <a:rPr lang="ko-KR" altLang="en-US" sz="2000" dirty="0"/>
              <a:t> 조성</a:t>
            </a:r>
            <a:r>
              <a:rPr lang="en-US" altLang="ko-KR" sz="2000" dirty="0"/>
              <a:t>, </a:t>
            </a:r>
            <a:r>
              <a:rPr lang="ko-KR" altLang="en-US" sz="2000" dirty="0"/>
              <a:t>접근성 확보</a:t>
            </a:r>
            <a:r>
              <a:rPr lang="en-US" altLang="ko-KR" sz="2000" dirty="0"/>
              <a:t>, </a:t>
            </a:r>
            <a:r>
              <a:rPr lang="ko-KR" altLang="en-US" sz="2000" dirty="0"/>
              <a:t>안전한 생활환경 조성 등에 대한 선별적인 고려가 필요하다</a:t>
            </a:r>
          </a:p>
        </p:txBody>
      </p:sp>
    </p:spTree>
    <p:extLst>
      <p:ext uri="{BB962C8B-B14F-4D97-AF65-F5344CB8AC3E}">
        <p14:creationId xmlns:p14="http://schemas.microsoft.com/office/powerpoint/2010/main" val="289717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보행일상권의 개념 </a:t>
            </a:r>
            <a:endParaRPr lang="en-US" altLang="ko-KR" sz="2400" dirty="0"/>
          </a:p>
          <a:p>
            <a:r>
              <a:rPr lang="ko-KR" altLang="en-US" sz="2400" dirty="0"/>
              <a:t> ‘</a:t>
            </a:r>
            <a:r>
              <a:rPr lang="ko-KR" altLang="en-US" sz="2400" dirty="0" err="1"/>
              <a:t>보행일상권’이란</a:t>
            </a:r>
            <a:r>
              <a:rPr lang="ko-KR" altLang="en-US" sz="2400" dirty="0"/>
              <a:t> 내가 사는 집을 중심으로 주거를 비롯한 업무</a:t>
            </a:r>
            <a:r>
              <a:rPr lang="en-US" altLang="ko-KR" sz="2400" dirty="0"/>
              <a:t>·</a:t>
            </a:r>
            <a:r>
              <a:rPr lang="ko-KR" altLang="en-US" sz="2400" dirty="0"/>
              <a:t>소비</a:t>
            </a:r>
            <a:r>
              <a:rPr lang="en-US" altLang="ko-KR" sz="2400" dirty="0"/>
              <a:t>·</a:t>
            </a:r>
            <a:r>
              <a:rPr lang="ko-KR" altLang="en-US" sz="2400" dirty="0"/>
              <a:t>여가</a:t>
            </a:r>
            <a:r>
              <a:rPr lang="en-US" altLang="ko-KR" sz="2400" dirty="0"/>
              <a:t>·</a:t>
            </a:r>
            <a:r>
              <a:rPr lang="ko-KR" altLang="en-US" sz="2400" dirty="0"/>
              <a:t>문화 등 다양한 활동을 도보 </a:t>
            </a:r>
            <a:r>
              <a:rPr lang="en-US" altLang="ko-KR" sz="2400" dirty="0"/>
              <a:t>30</a:t>
            </a:r>
            <a:r>
              <a:rPr lang="ko-KR" altLang="en-US" sz="2400" dirty="0"/>
              <a:t>분 내로 걸어서 누릴 수 있는 자족적인 생활권을 의미 </a:t>
            </a:r>
            <a:endParaRPr lang="en-US" altLang="ko-KR" sz="2400" dirty="0"/>
          </a:p>
          <a:p>
            <a:r>
              <a:rPr lang="ko-KR" altLang="en-US" sz="2400" dirty="0"/>
              <a:t> 디지털 대전환과 </a:t>
            </a:r>
            <a:r>
              <a:rPr lang="ko-KR" altLang="en-US" sz="2400" dirty="0" err="1"/>
              <a:t>팬데믹으로</a:t>
            </a:r>
            <a:r>
              <a:rPr lang="ko-KR" altLang="en-US" sz="2400" dirty="0"/>
              <a:t> 시공간의 제약이 사라지고 주거가 일상생활의 중심으로 부상하면서 달라진 시민 생활양식을 반영한 도시공간의 새로운 개념으로</a:t>
            </a:r>
            <a:r>
              <a:rPr lang="en-US" altLang="ko-KR" sz="2400" dirty="0"/>
              <a:t>, </a:t>
            </a:r>
            <a:r>
              <a:rPr lang="ko-KR" altLang="en-US" sz="2400" dirty="0"/>
              <a:t>더 이상 멀리 이동하지 않고도 ‘나’의 </a:t>
            </a:r>
            <a:r>
              <a:rPr lang="ko-KR" altLang="en-US" sz="2400" dirty="0" err="1"/>
              <a:t>생활반경</a:t>
            </a:r>
            <a:r>
              <a:rPr lang="ko-KR" altLang="en-US" sz="2400" dirty="0"/>
              <a:t> 안에서 다양한 기능을 누릴 수 있도록 하는 것 </a:t>
            </a:r>
            <a:endParaRPr lang="en-US" altLang="ko-KR" sz="2400" dirty="0"/>
          </a:p>
          <a:p>
            <a:r>
              <a:rPr lang="ko-KR" altLang="en-US" sz="2400" dirty="0"/>
              <a:t> 기존에 수립한 </a:t>
            </a:r>
            <a:r>
              <a:rPr lang="en-US" altLang="ko-KR" sz="2400" dirty="0"/>
              <a:t>116</a:t>
            </a:r>
            <a:r>
              <a:rPr lang="ko-KR" altLang="en-US" sz="2400" dirty="0"/>
              <a:t>개 지역생활권을 기준으로 주거</a:t>
            </a:r>
            <a:r>
              <a:rPr lang="en-US" altLang="ko-KR" sz="2400" dirty="0"/>
              <a:t>·</a:t>
            </a:r>
            <a:r>
              <a:rPr lang="ko-KR" altLang="en-US" sz="2400" dirty="0"/>
              <a:t>상업</a:t>
            </a:r>
            <a:r>
              <a:rPr lang="en-US" altLang="ko-KR" sz="2400" dirty="0"/>
              <a:t>·</a:t>
            </a:r>
            <a:r>
              <a:rPr lang="ko-KR" altLang="en-US" sz="2400" dirty="0"/>
              <a:t>업무</a:t>
            </a:r>
            <a:r>
              <a:rPr lang="en-US" altLang="ko-KR" sz="2400" dirty="0"/>
              <a:t>·</a:t>
            </a:r>
            <a:r>
              <a:rPr lang="ko-KR" altLang="en-US" sz="2400" dirty="0"/>
              <a:t>여가문화 기능이 융복합하도록 재구성하여 자족적이고 </a:t>
            </a:r>
            <a:r>
              <a:rPr lang="ko-KR" altLang="en-US" sz="2400" dirty="0" err="1"/>
              <a:t>탄소중립적이며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감염병에</a:t>
            </a:r>
            <a:r>
              <a:rPr lang="ko-KR" altLang="en-US" sz="2400" dirty="0"/>
              <a:t> 안전한 새로운 </a:t>
            </a:r>
            <a:r>
              <a:rPr lang="ko-KR" altLang="en-US" sz="2400" dirty="0" err="1"/>
              <a:t>서울형</a:t>
            </a:r>
            <a:r>
              <a:rPr lang="ko-KR" altLang="en-US" sz="2400" dirty="0"/>
              <a:t> 생활권 단위를 의미</a:t>
            </a:r>
          </a:p>
        </p:txBody>
      </p:sp>
    </p:spTree>
    <p:extLst>
      <p:ext uri="{BB962C8B-B14F-4D97-AF65-F5344CB8AC3E}">
        <p14:creationId xmlns:p14="http://schemas.microsoft.com/office/powerpoint/2010/main" val="152790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추진전략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/>
              <a:t>다양한 기능을 복합적으로 갖춘 자립적 생활권 형성 </a:t>
            </a:r>
            <a:endParaRPr lang="en-US" altLang="ko-KR" sz="2000" dirty="0" smtClean="0"/>
          </a:p>
          <a:p>
            <a:r>
              <a:rPr lang="ko-KR" altLang="en-US" sz="2000" dirty="0" smtClean="0"/>
              <a:t> </a:t>
            </a:r>
            <a:r>
              <a:rPr lang="ko-KR" altLang="en-US" sz="2000" dirty="0"/>
              <a:t>도보 </a:t>
            </a:r>
            <a:r>
              <a:rPr lang="en-US" altLang="ko-KR" sz="2000" dirty="0"/>
              <a:t>30</a:t>
            </a:r>
            <a:r>
              <a:rPr lang="ko-KR" altLang="en-US" sz="2000" dirty="0"/>
              <a:t>분 반경에서 주거</a:t>
            </a:r>
            <a:r>
              <a:rPr lang="en-US" altLang="ko-KR" sz="2000" dirty="0"/>
              <a:t>·</a:t>
            </a:r>
            <a:r>
              <a:rPr lang="ko-KR" altLang="en-US" sz="2000" dirty="0"/>
              <a:t>일자리</a:t>
            </a:r>
            <a:r>
              <a:rPr lang="en-US" altLang="ko-KR" sz="2000" dirty="0"/>
              <a:t>·</a:t>
            </a:r>
            <a:r>
              <a:rPr lang="ko-KR" altLang="en-US" sz="2000" dirty="0"/>
              <a:t>여가</a:t>
            </a:r>
            <a:r>
              <a:rPr lang="en-US" altLang="ko-KR" sz="2000" dirty="0"/>
              <a:t>·</a:t>
            </a:r>
            <a:r>
              <a:rPr lang="ko-KR" altLang="en-US" sz="2000" dirty="0"/>
              <a:t>상업 등 다양한 도시생활을 일상에서 누릴 수 있도록 자립적 보행일상권을 서울 전역에 조성한다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 </a:t>
            </a:r>
            <a:r>
              <a:rPr lang="en-US" altLang="ko-KR" sz="2000" dirty="0"/>
              <a:t> </a:t>
            </a:r>
            <a:r>
              <a:rPr lang="ko-KR" altLang="en-US" sz="2000" dirty="0"/>
              <a:t>이를 위해 ‘주거용도’ 위주로 형성되어 있는 시민의 일상생활 공간을 전면 개편하여 다양한 도시 기능을 </a:t>
            </a:r>
            <a:r>
              <a:rPr lang="ko-KR" altLang="en-US" sz="2000" dirty="0" err="1"/>
              <a:t>보행권</a:t>
            </a:r>
            <a:r>
              <a:rPr lang="ko-KR" altLang="en-US" sz="2000" dirty="0"/>
              <a:t> 안에서 누릴 수 있도록 한다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인간 삶의 기본인 ‘</a:t>
            </a:r>
            <a:r>
              <a:rPr lang="ko-KR" altLang="en-US" sz="2000" dirty="0" err="1"/>
              <a:t>주거’공간을</a:t>
            </a:r>
            <a:r>
              <a:rPr lang="ko-KR" altLang="en-US" sz="2000" dirty="0"/>
              <a:t> 다양한 형태로 복합</a:t>
            </a:r>
            <a:r>
              <a:rPr lang="en-US" altLang="ko-KR" sz="2000" dirty="0"/>
              <a:t>·</a:t>
            </a:r>
            <a:r>
              <a:rPr lang="ko-KR" altLang="en-US" sz="2000" dirty="0"/>
              <a:t>기능하는 양질의 공간으로 조성하여 업무</a:t>
            </a:r>
            <a:r>
              <a:rPr lang="en-US" altLang="ko-KR" sz="2000" dirty="0"/>
              <a:t>·</a:t>
            </a:r>
            <a:r>
              <a:rPr lang="ko-KR" altLang="en-US" sz="2000" dirty="0"/>
              <a:t>교육</a:t>
            </a:r>
            <a:r>
              <a:rPr lang="en-US" altLang="ko-KR" sz="2000" dirty="0"/>
              <a:t>· </a:t>
            </a:r>
            <a:r>
              <a:rPr lang="ko-KR" altLang="en-US" sz="2000" dirty="0"/>
              <a:t>쇼핑</a:t>
            </a:r>
            <a:r>
              <a:rPr lang="en-US" altLang="ko-KR" sz="2000" dirty="0"/>
              <a:t>·</a:t>
            </a:r>
            <a:r>
              <a:rPr lang="ko-KR" altLang="en-US" sz="2000" dirty="0"/>
              <a:t>여가 등 다양한 활동을 수행하는 생활의 중심공간으로 확장</a:t>
            </a:r>
            <a:endParaRPr lang="en-US" altLang="ko-KR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교통 여건이 양호한 역세권을 중심으로 자유로운 원격 근무가 가능한 업무환경을 조성해 멀리 이동 하지 않고도 </a:t>
            </a:r>
            <a:r>
              <a:rPr lang="ko-KR" altLang="en-US" sz="2000" dirty="0" err="1"/>
              <a:t>보행일상권</a:t>
            </a:r>
            <a:r>
              <a:rPr lang="ko-KR" altLang="en-US" sz="2000" dirty="0"/>
              <a:t> 내에서 근무할 수 있는 </a:t>
            </a:r>
            <a:r>
              <a:rPr lang="ko-KR" altLang="en-US" sz="2000" dirty="0" err="1"/>
              <a:t>업무거점을</a:t>
            </a:r>
            <a:r>
              <a:rPr lang="ko-KR" altLang="en-US" sz="2000" dirty="0"/>
              <a:t> 조성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공원녹지</a:t>
            </a:r>
            <a:r>
              <a:rPr lang="en-US" altLang="ko-KR" sz="2000" dirty="0"/>
              <a:t>·</a:t>
            </a:r>
            <a:r>
              <a:rPr lang="ko-KR" altLang="en-US" sz="2000" dirty="0" err="1"/>
              <a:t>수변과</a:t>
            </a:r>
            <a:r>
              <a:rPr lang="ko-KR" altLang="en-US" sz="2000" dirty="0"/>
              <a:t> 같은 자연환경과 문화시설을 연계하여 자연</a:t>
            </a:r>
            <a:r>
              <a:rPr lang="en-US" altLang="ko-KR" sz="2000" dirty="0"/>
              <a:t>·</a:t>
            </a:r>
            <a:r>
              <a:rPr lang="ko-KR" altLang="en-US" sz="2000" dirty="0"/>
              <a:t>문화시설에 도보로 쉽게 접근할 수 있으면서도 안전하고 쾌적한 도심 속 </a:t>
            </a:r>
            <a:r>
              <a:rPr lang="ko-KR" altLang="en-US" sz="2000" dirty="0" err="1"/>
              <a:t>여가환경을</a:t>
            </a:r>
            <a:r>
              <a:rPr lang="ko-KR" altLang="en-US" sz="2000" dirty="0"/>
              <a:t> 조성</a:t>
            </a:r>
          </a:p>
        </p:txBody>
      </p:sp>
    </p:spTree>
    <p:extLst>
      <p:ext uri="{BB962C8B-B14F-4D97-AF65-F5344CB8AC3E}">
        <p14:creationId xmlns:p14="http://schemas.microsoft.com/office/powerpoint/2010/main" val="1582918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생활권 내 이동 네트워크는 녹지</a:t>
            </a:r>
            <a:r>
              <a:rPr lang="en-US" altLang="ko-KR" dirty="0"/>
              <a:t>, </a:t>
            </a:r>
            <a:r>
              <a:rPr lang="ko-KR" altLang="en-US" dirty="0" err="1"/>
              <a:t>수변</a:t>
            </a:r>
            <a:r>
              <a:rPr lang="en-US" altLang="ko-KR" dirty="0"/>
              <a:t>, </a:t>
            </a:r>
            <a:r>
              <a:rPr lang="ko-KR" altLang="en-US" dirty="0"/>
              <a:t>문화시설과 연계하여 다양하고 쾌적한 여가활동을 누릴 수 있도록 조성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 도로</a:t>
            </a:r>
            <a:r>
              <a:rPr lang="en-US" altLang="ko-KR" dirty="0"/>
              <a:t>, </a:t>
            </a:r>
            <a:r>
              <a:rPr lang="ko-KR" altLang="en-US" dirty="0"/>
              <a:t>철도 등 도시기반시설을 재정비하여 </a:t>
            </a:r>
            <a:r>
              <a:rPr lang="ko-KR" altLang="en-US" dirty="0" err="1"/>
              <a:t>지상부는</a:t>
            </a:r>
            <a:r>
              <a:rPr lang="ko-KR" altLang="en-US" dirty="0"/>
              <a:t> </a:t>
            </a:r>
            <a:r>
              <a:rPr lang="ko-KR" altLang="en-US" dirty="0" err="1"/>
              <a:t>보행중심의</a:t>
            </a:r>
            <a:r>
              <a:rPr lang="ko-KR" altLang="en-US" dirty="0"/>
              <a:t> 공간으로 조성하고 지하공간은 빠르고 안전하게 이동할 수 있는 공간으로 조성한다</a:t>
            </a:r>
          </a:p>
        </p:txBody>
      </p:sp>
    </p:spTree>
    <p:extLst>
      <p:ext uri="{BB962C8B-B14F-4D97-AF65-F5344CB8AC3E}">
        <p14:creationId xmlns:p14="http://schemas.microsoft.com/office/powerpoint/2010/main" val="1715311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난제다 난제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탄소중립도시 구축을 위한 </a:t>
            </a:r>
            <a:r>
              <a:rPr lang="ko-KR" altLang="en-US" sz="2000" dirty="0" err="1"/>
              <a:t>보행일상권</a:t>
            </a:r>
            <a:r>
              <a:rPr lang="ko-KR" altLang="en-US" sz="2000" dirty="0"/>
              <a:t> 단위의 자립적인 자원순환 체계 마련</a:t>
            </a:r>
            <a:endParaRPr lang="en-US" altLang="ko-KR" sz="2000" dirty="0"/>
          </a:p>
          <a:p>
            <a:r>
              <a:rPr lang="ko-KR" altLang="en-US" sz="2000" dirty="0"/>
              <a:t>  기후변화에 대응하기 위해 탄소중립도시 구축을 목표로 </a:t>
            </a:r>
            <a:r>
              <a:rPr lang="ko-KR" altLang="en-US" sz="2000" dirty="0" err="1"/>
              <a:t>보행일상권</a:t>
            </a:r>
            <a:r>
              <a:rPr lang="ko-KR" altLang="en-US" sz="2000" dirty="0"/>
              <a:t> 단위에서부터 제로 에너지 도시를 실천하는 지역단위의 자원순환 체계를 구축한다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 </a:t>
            </a:r>
            <a:r>
              <a:rPr lang="ko-KR" altLang="en-US" sz="2000" dirty="0"/>
              <a:t>특히 지역 내에서 발생한 폐기물을 자체적으로 처리함으로써 외부 의존도를 낮추는 방향으로 </a:t>
            </a:r>
            <a:r>
              <a:rPr lang="ko-KR" altLang="en-US" sz="2000" dirty="0" err="1"/>
              <a:t>분산형</a:t>
            </a:r>
            <a:r>
              <a:rPr lang="ko-KR" altLang="en-US" sz="2000" dirty="0"/>
              <a:t> 복합자원순환시설을 확충하여 </a:t>
            </a:r>
            <a:r>
              <a:rPr lang="ko-KR" altLang="en-US" sz="2000" dirty="0" err="1"/>
              <a:t>선순환적인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공간체계를</a:t>
            </a:r>
            <a:r>
              <a:rPr lang="ko-KR" altLang="en-US" sz="2000" dirty="0"/>
              <a:t> 마련한다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  </a:t>
            </a:r>
            <a:r>
              <a:rPr lang="ko-KR" altLang="en-US" sz="2000" dirty="0"/>
              <a:t>자원재활용 체계의 최소단위인 가정에서 생활권까지 </a:t>
            </a:r>
            <a:r>
              <a:rPr lang="ko-KR" altLang="en-US" sz="2000" dirty="0" err="1"/>
              <a:t>공간단위에</a:t>
            </a:r>
            <a:r>
              <a:rPr lang="ko-KR" altLang="en-US" sz="2000" dirty="0"/>
              <a:t> 따른 적합한 자원처리시설을 설치 하고 관리할 수 있는 체계를 구축한다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77963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78971"/>
            <a:ext cx="10515600" cy="569799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+mj-lt"/>
              </a:rPr>
              <a:t>보행일상권의 실현은 이전에 수립된 지역생활권의 재정비를 통하여 추진</a:t>
            </a:r>
            <a:endParaRPr lang="en-US" altLang="ko-KR" sz="2000" dirty="0">
              <a:latin typeface="+mj-lt"/>
            </a:endParaRPr>
          </a:p>
          <a:p>
            <a:endParaRPr lang="en-US" altLang="ko-KR" sz="2000" dirty="0">
              <a:latin typeface="+mj-lt"/>
            </a:endParaRPr>
          </a:p>
          <a:p>
            <a:r>
              <a:rPr lang="ko-KR" altLang="en-US" sz="2000" dirty="0">
                <a:latin typeface="+mj-lt"/>
              </a:rPr>
              <a:t> </a:t>
            </a:r>
            <a:r>
              <a:rPr lang="ko-KR" altLang="en-US" sz="2000" dirty="0" err="1">
                <a:latin typeface="+mj-lt"/>
              </a:rPr>
              <a:t>보행일상권</a:t>
            </a:r>
            <a:r>
              <a:rPr lang="ko-KR" altLang="en-US" sz="2000" dirty="0">
                <a:latin typeface="+mj-lt"/>
              </a:rPr>
              <a:t> 실현은 기존에 수립된 지역생활권계획을 기반으로 추진한다</a:t>
            </a:r>
            <a:r>
              <a:rPr lang="en-US" altLang="ko-KR" sz="2000" dirty="0">
                <a:latin typeface="+mj-lt"/>
              </a:rPr>
              <a:t>. </a:t>
            </a:r>
          </a:p>
          <a:p>
            <a:endParaRPr lang="en-US" altLang="ko-KR" sz="2000" dirty="0">
              <a:latin typeface="+mj-lt"/>
            </a:endParaRPr>
          </a:p>
          <a:p>
            <a:r>
              <a:rPr lang="en-US" altLang="ko-KR" sz="2000" dirty="0">
                <a:latin typeface="+mj-lt"/>
              </a:rPr>
              <a:t>- </a:t>
            </a:r>
            <a:r>
              <a:rPr lang="ko-KR" altLang="en-US" sz="2000" dirty="0">
                <a:latin typeface="+mj-lt"/>
              </a:rPr>
              <a:t>역세권을 중심으로 다양한 도심복합기능을 집적하고 물류거점 및 생활</a:t>
            </a:r>
            <a:r>
              <a:rPr lang="en-US" altLang="ko-KR" sz="2000" dirty="0">
                <a:latin typeface="+mj-lt"/>
              </a:rPr>
              <a:t>SOC </a:t>
            </a:r>
            <a:r>
              <a:rPr lang="ko-KR" altLang="en-US" sz="2000" dirty="0">
                <a:latin typeface="+mj-lt"/>
              </a:rPr>
              <a:t>등을 설치하여 </a:t>
            </a:r>
            <a:r>
              <a:rPr lang="ko-KR" altLang="en-US" sz="2000" dirty="0" err="1">
                <a:latin typeface="+mj-lt"/>
              </a:rPr>
              <a:t>생활거점</a:t>
            </a:r>
            <a:r>
              <a:rPr lang="ko-KR" altLang="en-US" sz="2000" dirty="0">
                <a:latin typeface="+mj-lt"/>
              </a:rPr>
              <a:t> 으로서의 </a:t>
            </a:r>
            <a:r>
              <a:rPr lang="ko-KR" altLang="en-US" sz="2000" dirty="0" err="1">
                <a:latin typeface="+mj-lt"/>
              </a:rPr>
              <a:t>중심기능을</a:t>
            </a:r>
            <a:r>
              <a:rPr lang="ko-KR" altLang="en-US" sz="2000" dirty="0">
                <a:latin typeface="+mj-lt"/>
              </a:rPr>
              <a:t> 강화</a:t>
            </a:r>
            <a:endParaRPr lang="en-US" altLang="ko-KR" sz="2000" dirty="0">
              <a:latin typeface="+mj-lt"/>
            </a:endParaRPr>
          </a:p>
          <a:p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- </a:t>
            </a:r>
            <a:r>
              <a:rPr lang="ko-KR" altLang="en-US" sz="2000" dirty="0">
                <a:latin typeface="+mj-lt"/>
              </a:rPr>
              <a:t>주거지는 향후 양질의 주택을 공급하며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도심형</a:t>
            </a:r>
            <a:r>
              <a:rPr lang="en-US" altLang="ko-KR" sz="2000" dirty="0">
                <a:latin typeface="+mj-lt"/>
              </a:rPr>
              <a:t>·</a:t>
            </a:r>
            <a:r>
              <a:rPr lang="ko-KR" altLang="en-US" sz="2000" dirty="0" err="1">
                <a:latin typeface="+mj-lt"/>
              </a:rPr>
              <a:t>체류형</a:t>
            </a:r>
            <a:r>
              <a:rPr lang="ko-KR" altLang="en-US" sz="2000" dirty="0">
                <a:latin typeface="+mj-lt"/>
              </a:rPr>
              <a:t> 주거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스마트하우징 기법을 활용한 </a:t>
            </a:r>
            <a:r>
              <a:rPr lang="ko-KR" altLang="en-US" sz="2000" dirty="0" err="1">
                <a:latin typeface="+mj-lt"/>
              </a:rPr>
              <a:t>모듈형</a:t>
            </a:r>
            <a:r>
              <a:rPr lang="ko-KR" altLang="en-US" sz="2000" dirty="0">
                <a:latin typeface="+mj-lt"/>
              </a:rPr>
              <a:t> 주거 등 다양한 </a:t>
            </a:r>
            <a:r>
              <a:rPr lang="ko-KR" altLang="en-US" sz="2000" dirty="0" err="1">
                <a:latin typeface="+mj-lt"/>
              </a:rPr>
              <a:t>미래수요</a:t>
            </a:r>
            <a:r>
              <a:rPr lang="ko-KR" altLang="en-US" sz="2000" dirty="0">
                <a:latin typeface="+mj-lt"/>
              </a:rPr>
              <a:t> </a:t>
            </a:r>
            <a:r>
              <a:rPr lang="ko-KR" altLang="en-US" sz="2000" dirty="0" err="1">
                <a:latin typeface="+mj-lt"/>
              </a:rPr>
              <a:t>대응형</a:t>
            </a:r>
            <a:r>
              <a:rPr lang="ko-KR" altLang="en-US" sz="2000" dirty="0">
                <a:latin typeface="+mj-lt"/>
              </a:rPr>
              <a:t> 주거기능 도입 </a:t>
            </a:r>
            <a:endParaRPr lang="en-US" altLang="ko-KR" sz="2000" dirty="0">
              <a:latin typeface="+mj-lt"/>
            </a:endParaRPr>
          </a:p>
          <a:p>
            <a:pPr marL="0" indent="0">
              <a:buNone/>
            </a:pPr>
            <a:endParaRPr lang="en-US" altLang="ko-KR" sz="2000" dirty="0">
              <a:latin typeface="+mj-lt"/>
            </a:endParaRPr>
          </a:p>
          <a:p>
            <a:r>
              <a:rPr lang="en-US" altLang="ko-KR" sz="2000" dirty="0">
                <a:latin typeface="+mj-lt"/>
              </a:rPr>
              <a:t>- </a:t>
            </a:r>
            <a:r>
              <a:rPr lang="ko-KR" altLang="en-US" sz="2000" dirty="0">
                <a:latin typeface="+mj-lt"/>
              </a:rPr>
              <a:t>생활권 전체를 녹지와 </a:t>
            </a:r>
            <a:r>
              <a:rPr lang="ko-KR" altLang="en-US" sz="2000" dirty="0" err="1">
                <a:latin typeface="+mj-lt"/>
              </a:rPr>
              <a:t>수변이</a:t>
            </a:r>
            <a:r>
              <a:rPr lang="ko-KR" altLang="en-US" sz="2000" dirty="0">
                <a:latin typeface="+mj-lt"/>
              </a:rPr>
              <a:t> 어우러진 오픈스페이스로 구성하여 다양한 </a:t>
            </a:r>
            <a:r>
              <a:rPr lang="ko-KR" altLang="en-US" sz="2000" dirty="0" err="1">
                <a:latin typeface="+mj-lt"/>
              </a:rPr>
              <a:t>여가수요에</a:t>
            </a:r>
            <a:r>
              <a:rPr lang="ko-KR" altLang="en-US" sz="2000" dirty="0">
                <a:latin typeface="+mj-lt"/>
              </a:rPr>
              <a:t> 대응 </a:t>
            </a:r>
            <a:endParaRPr lang="en-US" altLang="ko-KR" sz="2000" dirty="0">
              <a:latin typeface="+mj-lt"/>
            </a:endParaRPr>
          </a:p>
          <a:p>
            <a:endParaRPr lang="en-US" altLang="ko-KR" sz="2000" dirty="0">
              <a:latin typeface="+mj-lt"/>
            </a:endParaRPr>
          </a:p>
          <a:p>
            <a:r>
              <a:rPr lang="ko-KR" altLang="en-US" sz="2000" dirty="0">
                <a:latin typeface="+mj-lt"/>
              </a:rPr>
              <a:t> 지역특성을 반영한 다양한 유형의 </a:t>
            </a:r>
            <a:r>
              <a:rPr lang="ko-KR" altLang="en-US" sz="2000" dirty="0" err="1">
                <a:latin typeface="+mj-lt"/>
              </a:rPr>
              <a:t>보행일상권</a:t>
            </a:r>
            <a:r>
              <a:rPr lang="ko-KR" altLang="en-US" sz="2000" dirty="0">
                <a:latin typeface="+mj-lt"/>
              </a:rPr>
              <a:t> 조성을 위한 차별화된 모델을 제시한다</a:t>
            </a:r>
            <a:r>
              <a:rPr lang="en-US" altLang="ko-KR" sz="2000" dirty="0">
                <a:latin typeface="+mj-lt"/>
              </a:rPr>
              <a:t>. </a:t>
            </a:r>
          </a:p>
          <a:p>
            <a:r>
              <a:rPr lang="en-US" altLang="ko-KR" sz="2000" dirty="0">
                <a:latin typeface="+mj-lt"/>
              </a:rPr>
              <a:t>- </a:t>
            </a:r>
            <a:r>
              <a:rPr lang="ko-KR" altLang="en-US" sz="2000" dirty="0">
                <a:latin typeface="+mj-lt"/>
              </a:rPr>
              <a:t>일자리 중심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문화여가 중심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 err="1">
                <a:latin typeface="+mj-lt"/>
              </a:rPr>
              <a:t>산업공간</a:t>
            </a:r>
            <a:r>
              <a:rPr lang="ko-KR" altLang="en-US" sz="2000" dirty="0">
                <a:latin typeface="+mj-lt"/>
              </a:rPr>
              <a:t> 중심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주거 중심 등 </a:t>
            </a:r>
            <a:r>
              <a:rPr lang="ko-KR" altLang="en-US" sz="2000" dirty="0" err="1">
                <a:latin typeface="+mj-lt"/>
              </a:rPr>
              <a:t>지역생활권</a:t>
            </a:r>
            <a:r>
              <a:rPr lang="ko-KR" altLang="en-US" sz="2000" dirty="0">
                <a:latin typeface="+mj-lt"/>
              </a:rPr>
              <a:t> 특성을 반영 </a:t>
            </a:r>
            <a:r>
              <a:rPr lang="en-US" altLang="ko-KR" sz="2000" dirty="0">
                <a:latin typeface="+mj-lt"/>
              </a:rPr>
              <a:t>- </a:t>
            </a:r>
            <a:r>
              <a:rPr lang="ko-KR" altLang="en-US" sz="2000" dirty="0">
                <a:latin typeface="+mj-lt"/>
              </a:rPr>
              <a:t>서울시 전역을 </a:t>
            </a:r>
            <a:r>
              <a:rPr lang="en-US" altLang="ko-KR" sz="2000" dirty="0">
                <a:latin typeface="+mj-lt"/>
              </a:rPr>
              <a:t>100</a:t>
            </a:r>
            <a:r>
              <a:rPr lang="ko-KR" altLang="en-US" sz="2000" dirty="0">
                <a:latin typeface="+mj-lt"/>
              </a:rPr>
              <a:t>여 개 이상의 작지만 강한 자족적인 일상 생활권으로 조성하도록 유도</a:t>
            </a:r>
          </a:p>
        </p:txBody>
      </p:sp>
    </p:spTree>
    <p:extLst>
      <p:ext uri="{BB962C8B-B14F-4D97-AF65-F5344CB8AC3E}">
        <p14:creationId xmlns:p14="http://schemas.microsoft.com/office/powerpoint/2010/main" val="186680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보행일상권으로의 공간구조 개편입니다</a:t>
            </a:r>
            <a:r>
              <a:rPr lang="en-US" altLang="ko-KR" dirty="0"/>
              <a:t>. </a:t>
            </a:r>
            <a:r>
              <a:rPr lang="ko-KR" altLang="en-US" dirty="0"/>
              <a:t>서울을 하나의 기준으로 관리하던 지금까지의 </a:t>
            </a:r>
          </a:p>
          <a:p>
            <a:r>
              <a:rPr lang="ko-KR" altLang="en-US" dirty="0"/>
              <a:t>방식에서 벗어나</a:t>
            </a:r>
            <a:r>
              <a:rPr lang="en-US" altLang="ko-KR" dirty="0"/>
              <a:t>, </a:t>
            </a:r>
            <a:r>
              <a:rPr lang="ko-KR" altLang="en-US" dirty="0"/>
              <a:t>미래의 서울은 다양한 지역특성을 반영한 차별화된 </a:t>
            </a:r>
            <a:r>
              <a:rPr lang="ko-KR" altLang="en-US" dirty="0" err="1"/>
              <a:t>계획체계를</a:t>
            </a:r>
            <a:r>
              <a:rPr lang="ko-KR" altLang="en-US" dirty="0"/>
              <a:t> 통해 동네</a:t>
            </a:r>
          </a:p>
          <a:p>
            <a:r>
              <a:rPr lang="ko-KR" altLang="en-US" dirty="0"/>
              <a:t>단위의 자족적 생활권으로 재구성하게 됩니다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기후위기</a:t>
            </a:r>
            <a:r>
              <a:rPr lang="en-US" altLang="ko-KR" dirty="0"/>
              <a:t>, </a:t>
            </a:r>
            <a:r>
              <a:rPr lang="ko-KR" altLang="en-US" dirty="0" err="1"/>
              <a:t>팬데믹</a:t>
            </a:r>
            <a:r>
              <a:rPr lang="ko-KR" altLang="en-US" dirty="0"/>
              <a:t> 등 각종 </a:t>
            </a:r>
            <a:r>
              <a:rPr lang="ko-KR" altLang="en-US" dirty="0" smtClean="0"/>
              <a:t>재난상황에서도 </a:t>
            </a:r>
            <a:r>
              <a:rPr lang="ko-KR" altLang="en-US" dirty="0" err="1"/>
              <a:t>도시활동이</a:t>
            </a:r>
            <a:r>
              <a:rPr lang="ko-KR" altLang="en-US" dirty="0"/>
              <a:t> 가능한 </a:t>
            </a:r>
            <a:r>
              <a:rPr lang="ko-KR" altLang="en-US" dirty="0" err="1"/>
              <a:t>공간단위로</a:t>
            </a:r>
            <a:r>
              <a:rPr lang="en-US" altLang="ko-KR" dirty="0"/>
              <a:t>, </a:t>
            </a:r>
            <a:r>
              <a:rPr lang="ko-KR" altLang="en-US" dirty="0"/>
              <a:t>서울 어디에서나 시민 삶의 질이 보장되는 새로운 차원의 </a:t>
            </a:r>
          </a:p>
          <a:p>
            <a:r>
              <a:rPr lang="ko-KR" altLang="en-US" dirty="0"/>
              <a:t>균형발전정책 기반이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311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81149"/>
            <a:ext cx="10515600" cy="5295814"/>
          </a:xfrm>
        </p:spPr>
        <p:txBody>
          <a:bodyPr>
            <a:normAutofit/>
          </a:bodyPr>
          <a:lstStyle/>
          <a:p>
            <a:r>
              <a:rPr lang="ko-KR" altLang="en-US" dirty="0"/>
              <a:t>유연한 용도지역 계획으로 공간 효율성 </a:t>
            </a:r>
            <a:r>
              <a:rPr lang="ko-KR" altLang="en-US" dirty="0" smtClean="0"/>
              <a:t>극대화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  </a:t>
            </a:r>
            <a:r>
              <a:rPr lang="ko-KR" altLang="en-US" dirty="0" err="1"/>
              <a:t>보행일상권</a:t>
            </a:r>
            <a:r>
              <a:rPr lang="ko-KR" altLang="en-US" dirty="0"/>
              <a:t> 실현을 위해서는 지역에 대한 면밀한 분석을 통해 부족한 시설과 필요한 기능을 찾아내고</a:t>
            </a:r>
            <a:r>
              <a:rPr lang="en-US" altLang="ko-KR" dirty="0"/>
              <a:t>, </a:t>
            </a:r>
            <a:r>
              <a:rPr lang="ko-KR" altLang="en-US" dirty="0"/>
              <a:t>유연한 용도지역을 부여하여 공간 효율성을 극대화한다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 </a:t>
            </a:r>
            <a:r>
              <a:rPr lang="ko-KR" altLang="en-US" dirty="0"/>
              <a:t>자립적인 생활권을 조성하기 위해 생활권 계획과 연계하여 주민과 자치구 중심으로 지역이 보유한 풍부한 자원과 잠재력을 활용함으로써 시민 개개인의 삶의 질 향상은 물론 지역 균형발전을 도모 한다</a:t>
            </a:r>
          </a:p>
        </p:txBody>
      </p:sp>
    </p:spTree>
    <p:extLst>
      <p:ext uri="{BB962C8B-B14F-4D97-AF65-F5344CB8AC3E}">
        <p14:creationId xmlns:p14="http://schemas.microsoft.com/office/powerpoint/2010/main" val="315114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439" y="0"/>
            <a:ext cx="8312314" cy="56279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3590" y="5805492"/>
            <a:ext cx="1101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수변</a:t>
            </a:r>
            <a:r>
              <a:rPr lang="ko-KR" altLang="en-US" dirty="0"/>
              <a:t> 활성화 전략 수립 시 </a:t>
            </a:r>
            <a:r>
              <a:rPr lang="ko-KR" altLang="en-US" dirty="0" err="1"/>
              <a:t>수변공간의</a:t>
            </a:r>
            <a:r>
              <a:rPr lang="ko-KR" altLang="en-US" dirty="0"/>
              <a:t> 공공성 확보를 </a:t>
            </a:r>
            <a:r>
              <a:rPr lang="ko-KR" altLang="en-US" dirty="0" smtClean="0"/>
              <a:t>위해 </a:t>
            </a:r>
            <a:r>
              <a:rPr lang="ko-KR" altLang="en-US" dirty="0"/>
              <a:t>주변지역의 높이</a:t>
            </a:r>
            <a:r>
              <a:rPr lang="en-US" altLang="ko-KR" dirty="0"/>
              <a:t>·</a:t>
            </a:r>
            <a:r>
              <a:rPr lang="ko-KR" altLang="en-US" dirty="0"/>
              <a:t>밀도 등 관리기준을 포함</a:t>
            </a:r>
          </a:p>
        </p:txBody>
      </p:sp>
    </p:spTree>
    <p:extLst>
      <p:ext uri="{BB962C8B-B14F-4D97-AF65-F5344CB8AC3E}">
        <p14:creationId xmlns:p14="http://schemas.microsoft.com/office/powerpoint/2010/main" val="2655174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57942" y="2124278"/>
            <a:ext cx="103087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도심</a:t>
            </a:r>
            <a:r>
              <a:rPr lang="en-US" altLang="ko-KR" dirty="0"/>
              <a:t>(</a:t>
            </a:r>
            <a:r>
              <a:rPr lang="ko-KR" altLang="en-US" dirty="0"/>
              <a:t>서울도심</a:t>
            </a:r>
            <a:r>
              <a:rPr lang="en-US" altLang="ko-KR" dirty="0"/>
              <a:t>, </a:t>
            </a:r>
            <a:r>
              <a:rPr lang="ko-KR" altLang="en-US" dirty="0"/>
              <a:t>여의도</a:t>
            </a:r>
            <a:r>
              <a:rPr lang="en-US" altLang="ko-KR" dirty="0"/>
              <a:t>·</a:t>
            </a:r>
            <a:r>
              <a:rPr lang="ko-KR" altLang="en-US" dirty="0"/>
              <a:t>영등포</a:t>
            </a:r>
            <a:r>
              <a:rPr lang="en-US" altLang="ko-KR" dirty="0"/>
              <a:t>, </a:t>
            </a:r>
            <a:r>
              <a:rPr lang="ko-KR" altLang="en-US" dirty="0"/>
              <a:t>강남</a:t>
            </a:r>
            <a:r>
              <a:rPr lang="en-US" altLang="ko-KR" dirty="0"/>
              <a:t>) </a:t>
            </a:r>
            <a:r>
              <a:rPr lang="ko-KR" altLang="en-US" dirty="0"/>
              <a:t>중심으로 중심지 기능 고도화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3</a:t>
            </a:r>
            <a:r>
              <a:rPr lang="ko-KR" altLang="en-US" dirty="0"/>
              <a:t>도심을 중심으로 미래 변화를 담을 수 있도록 규제 완화</a:t>
            </a:r>
            <a:r>
              <a:rPr lang="en-US" altLang="ko-KR" dirty="0"/>
              <a:t>, </a:t>
            </a:r>
            <a:r>
              <a:rPr lang="ko-KR" altLang="en-US" dirty="0"/>
              <a:t>지역 간 연계</a:t>
            </a:r>
            <a:r>
              <a:rPr lang="en-US" altLang="ko-KR" dirty="0"/>
              <a:t>, </a:t>
            </a:r>
            <a:r>
              <a:rPr lang="ko-KR" altLang="en-US" dirty="0"/>
              <a:t>입체복합개발 등을 추진하여 도시의 활력을 제고하고</a:t>
            </a:r>
            <a:r>
              <a:rPr lang="en-US" altLang="ko-KR" dirty="0"/>
              <a:t>, </a:t>
            </a:r>
            <a:r>
              <a:rPr lang="ko-KR" altLang="en-US" dirty="0"/>
              <a:t>서울의 글로벌 경쟁력을 견인하는 성장동력으로서 중심공간의 기능 </a:t>
            </a:r>
            <a:endParaRPr lang="en-US" altLang="ko-KR" dirty="0" smtClean="0"/>
          </a:p>
          <a:p>
            <a:r>
              <a:rPr lang="ko-KR" altLang="en-US" dirty="0" smtClean="0"/>
              <a:t>고도화를 </a:t>
            </a:r>
            <a:r>
              <a:rPr lang="ko-KR" altLang="en-US" dirty="0"/>
              <a:t>도모한다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97428" y="3728165"/>
            <a:ext cx="101563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미래 신성장 산업 거점과 중심지 체계를 연계하여 시너지 창출 유도 </a:t>
            </a:r>
            <a:endParaRPr lang="en-US" altLang="ko-KR" dirty="0"/>
          </a:p>
          <a:p>
            <a:r>
              <a:rPr lang="ko-KR" altLang="en-US" dirty="0"/>
              <a:t> ‘</a:t>
            </a:r>
            <a:r>
              <a:rPr lang="en-US" altLang="ko-KR" dirty="0"/>
              <a:t>4</a:t>
            </a:r>
            <a:r>
              <a:rPr lang="ko-KR" altLang="en-US" dirty="0"/>
              <a:t>대 신성장 </a:t>
            </a:r>
            <a:r>
              <a:rPr lang="ko-KR" altLang="en-US" dirty="0" err="1"/>
              <a:t>혁신축’을</a:t>
            </a:r>
            <a:r>
              <a:rPr lang="ko-KR" altLang="en-US" dirty="0"/>
              <a:t> 중심으로 중심지 체계와 주변 산업자원을 연계하여 분야 간 연계가 가능한 클러스터를 조성하고</a:t>
            </a:r>
            <a:r>
              <a:rPr lang="en-US" altLang="ko-KR" dirty="0"/>
              <a:t>, </a:t>
            </a:r>
            <a:r>
              <a:rPr lang="ko-KR" altLang="en-US" dirty="0"/>
              <a:t>이를 기반으로 지속적인 성장동력을 발굴하여 추진한다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. - </a:t>
            </a:r>
            <a:r>
              <a:rPr lang="ko-KR" altLang="en-US" sz="2000" dirty="0" err="1"/>
              <a:t>청년첨단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혁신축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동북권</a:t>
            </a:r>
            <a:r>
              <a:rPr lang="en-US" altLang="ko-KR" sz="2000" dirty="0"/>
              <a:t>), </a:t>
            </a:r>
            <a:r>
              <a:rPr lang="ko-KR" altLang="en-US" sz="2000" dirty="0" err="1"/>
              <a:t>감성문화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혁신축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서북권</a:t>
            </a:r>
            <a:r>
              <a:rPr lang="en-US" altLang="ko-KR" sz="2000" dirty="0"/>
              <a:t>), </a:t>
            </a:r>
            <a:r>
              <a:rPr lang="ko-KR" altLang="en-US" sz="2000" dirty="0"/>
              <a:t>국제경제 </a:t>
            </a:r>
            <a:r>
              <a:rPr lang="ko-KR" altLang="en-US" sz="2000" dirty="0" err="1"/>
              <a:t>혁신축</a:t>
            </a:r>
            <a:r>
              <a:rPr lang="en-US" altLang="ko-KR" sz="2000" dirty="0"/>
              <a:t>(</a:t>
            </a:r>
            <a:r>
              <a:rPr lang="ko-KR" altLang="en-US" sz="2000" dirty="0"/>
              <a:t>서남권</a:t>
            </a:r>
            <a:r>
              <a:rPr lang="en-US" altLang="ko-KR" sz="2000" dirty="0"/>
              <a:t>), </a:t>
            </a:r>
            <a:r>
              <a:rPr lang="ko-KR" altLang="en-US" sz="2000" dirty="0" err="1"/>
              <a:t>미래융합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혁신축</a:t>
            </a:r>
            <a:r>
              <a:rPr lang="en-US" altLang="ko-KR" sz="2000" dirty="0"/>
              <a:t>(</a:t>
            </a:r>
            <a:r>
              <a:rPr lang="ko-KR" altLang="en-US" sz="2000" dirty="0"/>
              <a:t>동남권</a:t>
            </a:r>
          </a:p>
        </p:txBody>
      </p:sp>
    </p:spTree>
    <p:extLst>
      <p:ext uri="{BB962C8B-B14F-4D97-AF65-F5344CB8AC3E}">
        <p14:creationId xmlns:p14="http://schemas.microsoft.com/office/powerpoint/2010/main" val="1834530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토지이용 공간구조 개편</a:t>
            </a:r>
            <a:r>
              <a:rPr lang="en-US" altLang="ko-KR" dirty="0"/>
              <a:t>, </a:t>
            </a:r>
            <a:r>
              <a:rPr lang="ko-KR" altLang="en-US" dirty="0"/>
              <a:t>주거환경</a:t>
            </a:r>
            <a:r>
              <a:rPr lang="en-US" altLang="ko-KR" dirty="0"/>
              <a:t>, </a:t>
            </a:r>
            <a:r>
              <a:rPr lang="ko-KR" altLang="en-US" dirty="0"/>
              <a:t>공원녹지 등 관리계획 수립 시에도 기후변화 대응에 따른 계획 요소를 반영할 수 있도록 관련 기준을 제시한다</a:t>
            </a:r>
          </a:p>
        </p:txBody>
      </p:sp>
    </p:spTree>
    <p:extLst>
      <p:ext uri="{BB962C8B-B14F-4D97-AF65-F5344CB8AC3E}">
        <p14:creationId xmlns:p14="http://schemas.microsoft.com/office/powerpoint/2010/main" val="331813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1" y="0"/>
            <a:ext cx="4443413" cy="298026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9715" y="2980265"/>
            <a:ext cx="10428514" cy="346642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용도지구</a:t>
            </a:r>
            <a:r>
              <a:rPr lang="en-US" altLang="ko-KR" sz="2000" dirty="0"/>
              <a:t>·</a:t>
            </a:r>
            <a:r>
              <a:rPr lang="ko-KR" altLang="en-US" sz="2000" dirty="0"/>
              <a:t>구역의 유연한 운영으로 도시의 다양한 모습을 담아낼 수 있는 다기능 </a:t>
            </a:r>
            <a:r>
              <a:rPr lang="ko-KR" altLang="en-US" sz="2000" dirty="0" err="1"/>
              <a:t>복합지역</a:t>
            </a:r>
            <a:r>
              <a:rPr lang="ko-KR" altLang="en-US" sz="2000" dirty="0"/>
              <a:t> 조성 </a:t>
            </a:r>
            <a:endParaRPr lang="en-US" altLang="ko-KR" sz="2000" dirty="0"/>
          </a:p>
          <a:p>
            <a:r>
              <a:rPr lang="ko-KR" altLang="en-US" sz="2000" dirty="0"/>
              <a:t> 미래 도시공간 수요에 대응할 수 있도록 용도지구 또는 </a:t>
            </a:r>
            <a:r>
              <a:rPr lang="ko-KR" altLang="en-US" sz="2000" dirty="0" err="1"/>
              <a:t>용도구역</a:t>
            </a:r>
            <a:r>
              <a:rPr lang="ko-KR" altLang="en-US" sz="2000" dirty="0"/>
              <a:t> 관리의 유연화를 통해 지역 특성을 고려한 용도</a:t>
            </a:r>
            <a:r>
              <a:rPr lang="en-US" altLang="ko-KR" sz="2000" dirty="0"/>
              <a:t>, </a:t>
            </a:r>
            <a:r>
              <a:rPr lang="ko-KR" altLang="en-US" sz="2000" dirty="0"/>
              <a:t>밀도</a:t>
            </a:r>
            <a:r>
              <a:rPr lang="en-US" altLang="ko-KR" sz="2000" dirty="0"/>
              <a:t>, </a:t>
            </a:r>
            <a:r>
              <a:rPr lang="ko-KR" altLang="en-US" sz="2000" dirty="0"/>
              <a:t>건축물 형태 등의 규제 완화를 추진하고</a:t>
            </a:r>
            <a:r>
              <a:rPr lang="en-US" altLang="ko-KR" sz="2000" dirty="0"/>
              <a:t>, </a:t>
            </a:r>
            <a:r>
              <a:rPr lang="ko-KR" altLang="en-US" sz="2000" dirty="0"/>
              <a:t>주거</a:t>
            </a:r>
            <a:r>
              <a:rPr lang="en-US" altLang="ko-KR" sz="2000" dirty="0"/>
              <a:t>·</a:t>
            </a:r>
            <a:r>
              <a:rPr lang="ko-KR" altLang="en-US" sz="2000" dirty="0"/>
              <a:t>업무</a:t>
            </a:r>
            <a:r>
              <a:rPr lang="en-US" altLang="ko-KR" sz="2000" dirty="0"/>
              <a:t>·</a:t>
            </a:r>
            <a:r>
              <a:rPr lang="ko-KR" altLang="en-US" sz="2000" dirty="0"/>
              <a:t>여가 등 다양한 생활을 누릴 수 있는 다기능 </a:t>
            </a:r>
            <a:r>
              <a:rPr lang="ko-KR" altLang="en-US" sz="2000" dirty="0" err="1"/>
              <a:t>복합지역을</a:t>
            </a:r>
            <a:r>
              <a:rPr lang="ko-KR" altLang="en-US" sz="2000" dirty="0"/>
              <a:t> 조성한다</a:t>
            </a:r>
            <a:r>
              <a:rPr lang="en-US" altLang="ko-KR" sz="2000" dirty="0"/>
              <a:t>. </a:t>
            </a:r>
            <a:r>
              <a:rPr lang="ko-KR" altLang="en-US" sz="2000" dirty="0"/>
              <a:t>지역 특성을 고려한 도시 차원에서의 정성적 높이 관리 가이드라인 구축 </a:t>
            </a:r>
            <a:endParaRPr lang="en-US" altLang="ko-KR" sz="2000" dirty="0"/>
          </a:p>
          <a:p>
            <a:r>
              <a:rPr lang="ko-KR" altLang="en-US" sz="2000" dirty="0"/>
              <a:t> 기존의 일방적이고 일률적인 높이 규제가 아닌 지역의 자연환경과 인구</a:t>
            </a:r>
            <a:r>
              <a:rPr lang="en-US" altLang="ko-KR" sz="2000" dirty="0"/>
              <a:t>, </a:t>
            </a:r>
            <a:r>
              <a:rPr lang="ko-KR" altLang="en-US" sz="2000" dirty="0"/>
              <a:t>교통</a:t>
            </a:r>
            <a:r>
              <a:rPr lang="en-US" altLang="ko-KR" sz="2000" dirty="0"/>
              <a:t>, </a:t>
            </a:r>
            <a:r>
              <a:rPr lang="ko-KR" altLang="en-US" sz="2000" dirty="0"/>
              <a:t>역사</a:t>
            </a:r>
            <a:r>
              <a:rPr lang="en-US" altLang="ko-KR" sz="2000" dirty="0"/>
              <a:t>, </a:t>
            </a:r>
            <a:r>
              <a:rPr lang="ko-KR" altLang="en-US" sz="2000" dirty="0"/>
              <a:t>문화 등 인문학적 특성</a:t>
            </a:r>
            <a:r>
              <a:rPr lang="en-US" altLang="ko-KR" sz="2000" dirty="0"/>
              <a:t>, </a:t>
            </a:r>
            <a:r>
              <a:rPr lang="ko-KR" altLang="en-US" sz="2000" dirty="0"/>
              <a:t>산업과 주변 지역과의 연계성 등 잠재적 특성을 모두 고려한 통합적인 높이 관리를 도모한다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절대적인 높이 기준 대신 용적률</a:t>
            </a:r>
            <a:r>
              <a:rPr lang="en-US" altLang="ko-KR" sz="2000" dirty="0"/>
              <a:t>, </a:t>
            </a:r>
            <a:r>
              <a:rPr lang="ko-KR" altLang="en-US" sz="2000" dirty="0"/>
              <a:t>건폐율</a:t>
            </a:r>
            <a:r>
              <a:rPr lang="en-US" altLang="ko-KR" sz="2000" dirty="0"/>
              <a:t>, </a:t>
            </a:r>
            <a:r>
              <a:rPr lang="ko-KR" altLang="en-US" sz="2000" dirty="0"/>
              <a:t>높이가 서로 연계되는 입체적 시스템을 구축하여 대상지 </a:t>
            </a:r>
            <a:r>
              <a:rPr lang="ko-KR" altLang="en-US" sz="2000" dirty="0" err="1"/>
              <a:t>특</a:t>
            </a:r>
            <a:r>
              <a:rPr lang="ko-KR" altLang="en-US" sz="2000" dirty="0"/>
              <a:t> 성 및 </a:t>
            </a:r>
            <a:r>
              <a:rPr lang="ko-KR" altLang="en-US" sz="2000" dirty="0" err="1"/>
              <a:t>계획내용에</a:t>
            </a:r>
            <a:r>
              <a:rPr lang="ko-KR" altLang="en-US" sz="2000" dirty="0"/>
              <a:t> 따라 위원회 심의 등을 통해 효과적으로 도시경관 관리가 이루어질 수 있도록 한다</a:t>
            </a:r>
          </a:p>
        </p:txBody>
      </p:sp>
    </p:spTree>
    <p:extLst>
      <p:ext uri="{BB962C8B-B14F-4D97-AF65-F5344CB8AC3E}">
        <p14:creationId xmlns:p14="http://schemas.microsoft.com/office/powerpoint/2010/main" val="2287583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48" y="859971"/>
            <a:ext cx="7610475" cy="55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68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한편</a:t>
            </a:r>
            <a:r>
              <a:rPr lang="en-US" altLang="ko-KR" sz="2000" dirty="0"/>
              <a:t>, </a:t>
            </a:r>
            <a:r>
              <a:rPr lang="ko-KR" altLang="en-US" sz="2000" dirty="0"/>
              <a:t>기술발달로 인한 디지털 전환으로 업무</a:t>
            </a:r>
            <a:r>
              <a:rPr lang="en-US" altLang="ko-KR" sz="2000" dirty="0"/>
              <a:t>·</a:t>
            </a:r>
            <a:r>
              <a:rPr lang="ko-KR" altLang="en-US" sz="2000" dirty="0"/>
              <a:t>교육</a:t>
            </a:r>
            <a:r>
              <a:rPr lang="en-US" altLang="ko-KR" sz="2000" dirty="0"/>
              <a:t>·</a:t>
            </a:r>
            <a:r>
              <a:rPr lang="ko-KR" altLang="en-US" sz="2000" dirty="0"/>
              <a:t>여가 등 일상생활이 공간에 </a:t>
            </a:r>
            <a:r>
              <a:rPr lang="ko-KR" altLang="en-US" sz="2000" dirty="0" err="1"/>
              <a:t>구애받지</a:t>
            </a:r>
            <a:r>
              <a:rPr lang="ko-KR" altLang="en-US" sz="2000" dirty="0"/>
              <a:t> 않게 되면서 주거공간과 근린 환경이 향후 시민 생활의 중심으로 부상할 것으로 예측된다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 </a:t>
            </a:r>
            <a:r>
              <a:rPr lang="ko-KR" altLang="en-US" sz="2000" dirty="0"/>
              <a:t>이에 대응하여 </a:t>
            </a:r>
            <a:r>
              <a:rPr lang="en-US" altLang="ko-KR" sz="2000" dirty="0"/>
              <a:t>2040 </a:t>
            </a:r>
            <a:r>
              <a:rPr lang="ko-KR" altLang="en-US" sz="2000" dirty="0"/>
              <a:t>서울도시기본계획은 시민의 주거 불안을 해소하고 </a:t>
            </a:r>
            <a:r>
              <a:rPr lang="ko-KR" altLang="en-US" sz="2000" dirty="0" err="1"/>
              <a:t>직주근접을</a:t>
            </a:r>
            <a:r>
              <a:rPr lang="ko-KR" altLang="en-US" sz="2000" dirty="0"/>
              <a:t> 실현할 수 있도록 유연한 도시관리 체계 구축 및 정비사업의 효율적 추진을 통해 양질의 주택을 공급하고</a:t>
            </a:r>
            <a:r>
              <a:rPr lang="en-US" altLang="ko-KR" sz="2000" dirty="0"/>
              <a:t>, </a:t>
            </a:r>
            <a:r>
              <a:rPr lang="ko-KR" altLang="en-US" sz="2000" dirty="0"/>
              <a:t>누구나 안전하고 쾌적한 주거생활을 누릴 수 있도록 주거 복지 서비스 체계의 고도화를 도모한다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 </a:t>
            </a:r>
            <a:r>
              <a:rPr lang="ko-KR" altLang="en-US" sz="2000" dirty="0"/>
              <a:t>또한</a:t>
            </a:r>
            <a:r>
              <a:rPr lang="en-US" altLang="ko-KR" sz="2000" dirty="0"/>
              <a:t>, </a:t>
            </a:r>
            <a:r>
              <a:rPr lang="ko-KR" altLang="en-US" sz="2000" dirty="0"/>
              <a:t>기술 수용의 방향과 가치를 명확히 하여 시민의 새로운 라이프스타일에 대응하는 주거환경을 조성하고</a:t>
            </a:r>
            <a:r>
              <a:rPr lang="en-US" altLang="ko-KR" sz="2000" dirty="0"/>
              <a:t>, </a:t>
            </a:r>
            <a:r>
              <a:rPr lang="ko-KR" altLang="en-US" sz="2000" dirty="0"/>
              <a:t>환경의 지속가능성을 확보할 수 있는 </a:t>
            </a:r>
            <a:r>
              <a:rPr lang="ko-KR" altLang="en-US" sz="2000" dirty="0" err="1"/>
              <a:t>첨단주택을</a:t>
            </a:r>
            <a:r>
              <a:rPr lang="ko-KR" altLang="en-US" sz="2000" dirty="0"/>
              <a:t> 개발 및 공급한다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410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1-1 </a:t>
            </a:r>
            <a:r>
              <a:rPr lang="ko-KR" altLang="en-US" dirty="0"/>
              <a:t>양질의 주택 공급 확대를 위한 도시계획체계 유연화 및 효율적 정비사업 유도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 </a:t>
            </a:r>
            <a:r>
              <a:rPr lang="ko-KR" altLang="en-US" sz="2400" dirty="0" err="1"/>
              <a:t>저이용</a:t>
            </a:r>
            <a:r>
              <a:rPr lang="en-US" altLang="ko-KR" sz="2400" dirty="0"/>
              <a:t>·</a:t>
            </a:r>
            <a:r>
              <a:rPr lang="ko-KR" altLang="en-US" sz="2400" dirty="0"/>
              <a:t>유휴지와 기반시설 등 서울시 내 </a:t>
            </a:r>
            <a:r>
              <a:rPr lang="ko-KR" altLang="en-US" sz="2400" dirty="0" err="1"/>
              <a:t>공공자산의</a:t>
            </a:r>
            <a:r>
              <a:rPr lang="ko-KR" altLang="en-US" sz="2400" dirty="0"/>
              <a:t> 주변 여건을 고려하면서 용도지역 및 용적률 체계를 유연하게 운용하여</a:t>
            </a:r>
            <a:r>
              <a:rPr lang="en-US" altLang="ko-KR" sz="2400" dirty="0"/>
              <a:t>, </a:t>
            </a:r>
            <a:r>
              <a:rPr lang="ko-KR" altLang="en-US" sz="2400" dirty="0"/>
              <a:t>역세권 개발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유휴시설의</a:t>
            </a:r>
            <a:r>
              <a:rPr lang="ko-KR" altLang="en-US" sz="2400" dirty="0"/>
              <a:t> 주거 용도 전환 등 다양한 주택 공급 방식을 적용한다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상업지역의 </a:t>
            </a:r>
            <a:r>
              <a:rPr lang="ko-KR" altLang="en-US" sz="2400" dirty="0" err="1"/>
              <a:t>주거비율</a:t>
            </a:r>
            <a:r>
              <a:rPr lang="ko-KR" altLang="en-US" sz="2400" dirty="0"/>
              <a:t> 상향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준주거지역</a:t>
            </a:r>
            <a:r>
              <a:rPr lang="ko-KR" altLang="en-US" sz="2400" dirty="0"/>
              <a:t> 용적률 상향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준공업지역</a:t>
            </a:r>
            <a:r>
              <a:rPr lang="ko-KR" altLang="en-US" sz="2400" dirty="0"/>
              <a:t> 내 공동주택 용적률 완화 등 용도지역 체계의 유연한 운영과 </a:t>
            </a:r>
            <a:r>
              <a:rPr lang="ko-KR" altLang="en-US" sz="2400" dirty="0" err="1"/>
              <a:t>유휴시설의</a:t>
            </a:r>
            <a:r>
              <a:rPr lang="ko-KR" altLang="en-US" sz="2400" dirty="0"/>
              <a:t> 용도 전환 및 복합화 검토 </a:t>
            </a:r>
            <a:endParaRPr lang="en-US" altLang="ko-KR" sz="2400" dirty="0"/>
          </a:p>
          <a:p>
            <a:r>
              <a:rPr lang="ko-KR" altLang="en-US" sz="2400" dirty="0"/>
              <a:t> 주택공급</a:t>
            </a:r>
            <a:r>
              <a:rPr lang="en-US" altLang="ko-KR" sz="2400" dirty="0"/>
              <a:t>·</a:t>
            </a:r>
            <a:r>
              <a:rPr lang="ko-KR" altLang="en-US" sz="2400" dirty="0"/>
              <a:t>재고</a:t>
            </a:r>
            <a:r>
              <a:rPr lang="en-US" altLang="ko-KR" sz="2400" dirty="0"/>
              <a:t>·</a:t>
            </a:r>
            <a:r>
              <a:rPr lang="ko-KR" altLang="en-US" sz="2400" dirty="0"/>
              <a:t>관리 등 개별적으로 관리되는 공동주택 데이터를 통합적</a:t>
            </a:r>
            <a:r>
              <a:rPr lang="en-US" altLang="ko-KR" sz="2400" dirty="0"/>
              <a:t>·</a:t>
            </a:r>
            <a:r>
              <a:rPr lang="ko-KR" altLang="en-US" sz="2400" dirty="0"/>
              <a:t>효율적으로 활용할 수 있는 주택정보관리 시스템을 구축하여 주택공급 </a:t>
            </a:r>
            <a:r>
              <a:rPr lang="ko-KR" altLang="en-US" sz="2400" dirty="0" err="1"/>
              <a:t>관리계획의</a:t>
            </a:r>
            <a:r>
              <a:rPr lang="ko-KR" altLang="en-US" sz="2400" dirty="0"/>
              <a:t> 효율성을 제고한다</a:t>
            </a:r>
          </a:p>
        </p:txBody>
      </p:sp>
    </p:spTree>
    <p:extLst>
      <p:ext uri="{BB962C8B-B14F-4D97-AF65-F5344CB8AC3E}">
        <p14:creationId xmlns:p14="http://schemas.microsoft.com/office/powerpoint/2010/main" val="2914017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주택정비형</a:t>
            </a:r>
            <a:r>
              <a:rPr lang="ko-KR" altLang="en-US" dirty="0"/>
              <a:t> 재개발사업</a:t>
            </a:r>
            <a:r>
              <a:rPr lang="en-US" altLang="ko-KR" dirty="0"/>
              <a:t>, </a:t>
            </a:r>
            <a:r>
              <a:rPr lang="ko-KR" altLang="en-US" dirty="0"/>
              <a:t>재건축사업 등 주거환경 개선을 위한 정비사업 추진 시</a:t>
            </a:r>
            <a:r>
              <a:rPr lang="en-US" altLang="ko-KR" dirty="0"/>
              <a:t>, </a:t>
            </a:r>
            <a:r>
              <a:rPr lang="ko-KR" altLang="en-US" dirty="0"/>
              <a:t>주거공간이 도시 맥락과 어우러지고 주변 지역과 교류하며 소통할 수 있는 구조를 형성한다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아파트 재건축 및 </a:t>
            </a:r>
            <a:r>
              <a:rPr lang="ko-KR" altLang="en-US" dirty="0" err="1"/>
              <a:t>리모델링</a:t>
            </a:r>
            <a:r>
              <a:rPr lang="ko-KR" altLang="en-US" dirty="0"/>
              <a:t> 시 대규모 단지 유지에 따른 공간 단절을 해소하고 아파트단지 </a:t>
            </a:r>
            <a:r>
              <a:rPr lang="ko-KR" altLang="en-US" dirty="0" err="1"/>
              <a:t>경계부</a:t>
            </a:r>
            <a:r>
              <a:rPr lang="ko-KR" altLang="en-US" dirty="0"/>
              <a:t> </a:t>
            </a:r>
            <a:r>
              <a:rPr lang="ko-KR" altLang="en-US" dirty="0" err="1"/>
              <a:t>가로공간을</a:t>
            </a:r>
            <a:r>
              <a:rPr lang="ko-KR" altLang="en-US" dirty="0"/>
              <a:t> 활성화할 수 있도록 기본방침을 마련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공원</a:t>
            </a:r>
            <a:r>
              <a:rPr lang="en-US" altLang="ko-KR" dirty="0"/>
              <a:t>·</a:t>
            </a:r>
            <a:r>
              <a:rPr lang="ko-KR" altLang="en-US" dirty="0"/>
              <a:t>녹지는 주민 접근이 용이하고 기존 </a:t>
            </a:r>
            <a:r>
              <a:rPr lang="ko-KR" altLang="en-US" dirty="0" err="1"/>
              <a:t>녹지축과</a:t>
            </a:r>
            <a:r>
              <a:rPr lang="ko-KR" altLang="en-US" dirty="0"/>
              <a:t> 연결될 수 있도록 입지 선</a:t>
            </a:r>
          </a:p>
        </p:txBody>
      </p:sp>
    </p:spTree>
    <p:extLst>
      <p:ext uri="{BB962C8B-B14F-4D97-AF65-F5344CB8AC3E}">
        <p14:creationId xmlns:p14="http://schemas.microsoft.com/office/powerpoint/2010/main" val="1258943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91886"/>
            <a:ext cx="10515600" cy="5785077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 err="1"/>
              <a:t>보행일상권</a:t>
            </a:r>
            <a:r>
              <a:rPr lang="ko-KR" altLang="en-US" sz="2000" dirty="0"/>
              <a:t> 내 도서관</a:t>
            </a:r>
            <a:r>
              <a:rPr lang="en-US" altLang="ko-KR" sz="2000" dirty="0"/>
              <a:t>, </a:t>
            </a:r>
            <a:r>
              <a:rPr lang="ko-KR" altLang="en-US" sz="2000" dirty="0"/>
              <a:t>보육시설</a:t>
            </a:r>
            <a:r>
              <a:rPr lang="en-US" altLang="ko-KR" sz="2000" dirty="0"/>
              <a:t>, </a:t>
            </a:r>
            <a:r>
              <a:rPr lang="ko-KR" altLang="en-US" sz="2000" dirty="0"/>
              <a:t>노인여가복지시설</a:t>
            </a:r>
            <a:r>
              <a:rPr lang="en-US" altLang="ko-KR" sz="2000" dirty="0"/>
              <a:t>, </a:t>
            </a:r>
            <a:r>
              <a:rPr lang="ko-KR" altLang="en-US" sz="2000" dirty="0"/>
              <a:t>청소년</a:t>
            </a:r>
            <a:r>
              <a:rPr lang="en-US" altLang="ko-KR" sz="2000" dirty="0"/>
              <a:t>·</a:t>
            </a:r>
            <a:r>
              <a:rPr lang="ko-KR" altLang="en-US" sz="2000" dirty="0"/>
              <a:t>아동복지시설</a:t>
            </a:r>
            <a:r>
              <a:rPr lang="en-US" altLang="ko-KR" sz="2000" dirty="0"/>
              <a:t>, </a:t>
            </a:r>
            <a:r>
              <a:rPr lang="ko-KR" altLang="en-US" sz="2000" dirty="0"/>
              <a:t>생활체육시설</a:t>
            </a:r>
            <a:r>
              <a:rPr lang="en-US" altLang="ko-KR" sz="2000" dirty="0"/>
              <a:t>, </a:t>
            </a:r>
            <a:r>
              <a:rPr lang="ko-KR" altLang="en-US" sz="2000" dirty="0"/>
              <a:t>문화시설</a:t>
            </a:r>
            <a:r>
              <a:rPr lang="en-US" altLang="ko-KR" sz="2000" dirty="0"/>
              <a:t>, </a:t>
            </a:r>
            <a:r>
              <a:rPr lang="ko-KR" altLang="en-US" sz="2000" dirty="0"/>
              <a:t>공원</a:t>
            </a:r>
            <a:r>
              <a:rPr lang="en-US" altLang="ko-KR" sz="2000" dirty="0"/>
              <a:t>, </a:t>
            </a:r>
            <a:r>
              <a:rPr lang="ko-KR" altLang="en-US" sz="2000" dirty="0"/>
              <a:t>주차장 등 기존 시설과 새롭게 발굴된 </a:t>
            </a:r>
            <a:r>
              <a:rPr lang="ko-KR" altLang="en-US" sz="2000" dirty="0" err="1"/>
              <a:t>공간자산을</a:t>
            </a:r>
            <a:r>
              <a:rPr lang="ko-KR" altLang="en-US" sz="2000" dirty="0"/>
              <a:t> 체계적으로 </a:t>
            </a:r>
            <a:r>
              <a:rPr lang="ko-KR" altLang="en-US" sz="2000" dirty="0" err="1"/>
              <a:t>맵핑</a:t>
            </a:r>
            <a:r>
              <a:rPr lang="en-US" altLang="ko-KR" sz="2000" dirty="0"/>
              <a:t>·</a:t>
            </a:r>
            <a:r>
              <a:rPr lang="ko-KR" altLang="en-US" sz="2000" dirty="0"/>
              <a:t>관리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2-1-2 </a:t>
            </a:r>
            <a:r>
              <a:rPr lang="ko-KR" altLang="en-US" sz="2000" dirty="0"/>
              <a:t>지속적인 성장과 미래 변화를 담는 새로운 공간 수요 대응 </a:t>
            </a:r>
            <a:endParaRPr lang="en-US" altLang="ko-KR" sz="2000" dirty="0"/>
          </a:p>
          <a:p>
            <a:r>
              <a:rPr lang="ko-KR" altLang="en-US" sz="2000" dirty="0"/>
              <a:t> </a:t>
            </a:r>
            <a:r>
              <a:rPr lang="en-US" altLang="ko-KR" sz="2000" dirty="0"/>
              <a:t>3</a:t>
            </a:r>
            <a:r>
              <a:rPr lang="ko-KR" altLang="en-US" sz="2000" dirty="0"/>
              <a:t>도심</a:t>
            </a:r>
            <a:r>
              <a:rPr lang="en-US" altLang="ko-KR" sz="2000" dirty="0"/>
              <a:t>(</a:t>
            </a:r>
            <a:r>
              <a:rPr lang="ko-KR" altLang="en-US" sz="2000" dirty="0"/>
              <a:t>서울도심</a:t>
            </a:r>
            <a:r>
              <a:rPr lang="en-US" altLang="ko-KR" sz="2000" dirty="0"/>
              <a:t>·</a:t>
            </a:r>
            <a:r>
              <a:rPr lang="ko-KR" altLang="en-US" sz="2000" dirty="0"/>
              <a:t>여의도</a:t>
            </a:r>
            <a:r>
              <a:rPr lang="en-US" altLang="ko-KR" sz="2000" dirty="0"/>
              <a:t>·</a:t>
            </a:r>
            <a:r>
              <a:rPr lang="ko-KR" altLang="en-US" sz="2000" dirty="0"/>
              <a:t>강남</a:t>
            </a:r>
            <a:r>
              <a:rPr lang="en-US" altLang="ko-KR" sz="2000" dirty="0"/>
              <a:t>)</a:t>
            </a:r>
            <a:r>
              <a:rPr lang="ko-KR" altLang="en-US" sz="2000" dirty="0"/>
              <a:t>을 중심으로 규제 완화</a:t>
            </a:r>
            <a:r>
              <a:rPr lang="en-US" altLang="ko-KR" sz="2000" dirty="0"/>
              <a:t>, </a:t>
            </a:r>
            <a:r>
              <a:rPr lang="ko-KR" altLang="en-US" sz="2000" dirty="0"/>
              <a:t>지역 간 연계</a:t>
            </a:r>
            <a:r>
              <a:rPr lang="en-US" altLang="ko-KR" sz="2000" dirty="0"/>
              <a:t>, </a:t>
            </a:r>
            <a:r>
              <a:rPr lang="ko-KR" altLang="en-US" sz="2000" dirty="0"/>
              <a:t>가용지 창출 등 다양한 방법을 통해 도시의 활력을 제고하여 글로벌 도시로의 기능을 </a:t>
            </a:r>
            <a:r>
              <a:rPr lang="ko-KR" altLang="en-US" sz="2000" dirty="0" err="1"/>
              <a:t>고도화한다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 ‘4</a:t>
            </a:r>
            <a:r>
              <a:rPr lang="ko-KR" altLang="en-US" sz="2000" dirty="0"/>
              <a:t>대 신성장 </a:t>
            </a:r>
            <a:r>
              <a:rPr lang="ko-KR" altLang="en-US" sz="2000" dirty="0" err="1"/>
              <a:t>혁신축을</a:t>
            </a:r>
            <a:r>
              <a:rPr lang="ko-KR" altLang="en-US" sz="2000" dirty="0"/>
              <a:t> 중심으로 중심지 체계와 주변 산업자원을 연계하여 분야 간 연계 가능한 클러스터를 조성하고</a:t>
            </a:r>
            <a:r>
              <a:rPr lang="en-US" altLang="ko-KR" sz="2000" dirty="0"/>
              <a:t>, </a:t>
            </a:r>
            <a:r>
              <a:rPr lang="ko-KR" altLang="en-US" sz="2000" dirty="0"/>
              <a:t>이를 기반으로 지속적인 서울시 성장동력을 발굴한다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관련 산업이 중심지에 위치한 경우 서울시 공간계획 중심지와의 연계를 통해 사업을 확대하고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비중 심지의 경우 혁신거점이나 전략거점으로 지정하여 지원 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동대문디자인플라자 일대를 </a:t>
            </a:r>
            <a:r>
              <a:rPr lang="ko-KR" altLang="en-US" sz="2000" dirty="0" err="1"/>
              <a:t>뷰티</a:t>
            </a:r>
            <a:r>
              <a:rPr lang="en-US" altLang="ko-KR" sz="2000" dirty="0"/>
              <a:t>·</a:t>
            </a:r>
            <a:r>
              <a:rPr lang="ko-KR" altLang="en-US" sz="2000" dirty="0"/>
              <a:t>패션 특정개발진흥지구로 지정하고 </a:t>
            </a:r>
            <a:r>
              <a:rPr lang="ko-KR" altLang="en-US" sz="2000" dirty="0" err="1"/>
              <a:t>뷰티</a:t>
            </a:r>
            <a:r>
              <a:rPr lang="en-US" altLang="ko-KR" sz="2000" dirty="0"/>
              <a:t>·</a:t>
            </a:r>
            <a:r>
              <a:rPr lang="ko-KR" altLang="en-US" sz="2000" dirty="0"/>
              <a:t>패션</a:t>
            </a:r>
            <a:r>
              <a:rPr lang="en-US" altLang="ko-KR" sz="2000" dirty="0"/>
              <a:t>·</a:t>
            </a:r>
            <a:r>
              <a:rPr lang="ko-KR" altLang="en-US" sz="2000" dirty="0"/>
              <a:t>디자인 융합의 ‘서울 </a:t>
            </a:r>
            <a:r>
              <a:rPr lang="ko-KR" altLang="en-US" sz="2000" dirty="0" err="1"/>
              <a:t>뷰티</a:t>
            </a:r>
            <a:r>
              <a:rPr lang="en-US" altLang="ko-KR" sz="2000" dirty="0"/>
              <a:t>·</a:t>
            </a:r>
            <a:r>
              <a:rPr lang="ko-KR" altLang="en-US" sz="2000" dirty="0" err="1"/>
              <a:t>패션허브</a:t>
            </a:r>
            <a:r>
              <a:rPr lang="ko-KR" altLang="en-US" sz="2000" dirty="0"/>
              <a:t>’ 조성과 ‘</a:t>
            </a:r>
            <a:r>
              <a:rPr lang="ko-KR" altLang="en-US" sz="2000" dirty="0" err="1"/>
              <a:t>서울뷰티먼스’의</a:t>
            </a:r>
            <a:r>
              <a:rPr lang="ko-KR" altLang="en-US" sz="2000" dirty="0"/>
              <a:t> 매년 개최로 다양한 업종 간 협업과 브랜드 가치를 강화한다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 </a:t>
            </a:r>
            <a:r>
              <a:rPr lang="ko-KR" altLang="en-US" sz="2000" dirty="0"/>
              <a:t>늘어나는 </a:t>
            </a:r>
            <a:r>
              <a:rPr lang="ko-KR" altLang="en-US" sz="2000" dirty="0" err="1"/>
              <a:t>원격근무와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업무형태의</a:t>
            </a:r>
            <a:r>
              <a:rPr lang="ko-KR" altLang="en-US" sz="2000" dirty="0"/>
              <a:t> 다양화에 대응하여 </a:t>
            </a:r>
            <a:r>
              <a:rPr lang="ko-KR" altLang="en-US" sz="2000" dirty="0" err="1"/>
              <a:t>보행일상권</a:t>
            </a:r>
            <a:r>
              <a:rPr lang="ko-KR" altLang="en-US" sz="2000" dirty="0"/>
              <a:t> 내 공유</a:t>
            </a:r>
            <a:r>
              <a:rPr lang="en-US" altLang="ko-KR" sz="2000" dirty="0"/>
              <a:t>·</a:t>
            </a:r>
            <a:r>
              <a:rPr lang="ko-KR" altLang="en-US" sz="2000" dirty="0"/>
              <a:t>거점 오피스를 확충하고 지속적인 지역 기반 일자리 발굴을 추진한다</a:t>
            </a:r>
          </a:p>
        </p:txBody>
      </p:sp>
    </p:spTree>
    <p:extLst>
      <p:ext uri="{BB962C8B-B14F-4D97-AF65-F5344CB8AC3E}">
        <p14:creationId xmlns:p14="http://schemas.microsoft.com/office/powerpoint/2010/main" val="7048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32858" y="499608"/>
            <a:ext cx="9144000" cy="4671105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2040</a:t>
            </a:r>
            <a:r>
              <a:rPr lang="ko-KR" altLang="en-US" dirty="0" err="1"/>
              <a:t>서울도시</a:t>
            </a:r>
            <a:r>
              <a:rPr lang="ko-KR" altLang="en-US" dirty="0"/>
              <a:t> 기본계획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1. 2040 </a:t>
            </a:r>
            <a:r>
              <a:rPr lang="ko-KR" altLang="en-US" dirty="0"/>
              <a:t>서울도시기본계획의 의미</a:t>
            </a:r>
          </a:p>
          <a:p>
            <a:r>
              <a:rPr lang="ko-KR" altLang="en-US" dirty="0"/>
              <a:t> 서울도시기본계획이란 </a:t>
            </a:r>
            <a:r>
              <a:rPr lang="en-US" altLang="ko-KR" dirty="0"/>
              <a:t>｢</a:t>
            </a:r>
            <a:r>
              <a:rPr lang="ko-KR" altLang="en-US" dirty="0"/>
              <a:t>국토의 계획 및 이용에 관한 법률</a:t>
            </a:r>
            <a:r>
              <a:rPr lang="en-US" altLang="ko-KR" dirty="0"/>
              <a:t>｣</a:t>
            </a:r>
            <a:r>
              <a:rPr lang="ko-KR" altLang="en-US" dirty="0"/>
              <a:t>에 근거한 도시</a:t>
            </a:r>
            <a:r>
              <a:rPr lang="en-US" altLang="ko-KR" dirty="0"/>
              <a:t>·</a:t>
            </a:r>
            <a:r>
              <a:rPr lang="ko-KR" altLang="en-US" dirty="0"/>
              <a:t>군기본계획을 대도시 </a:t>
            </a:r>
          </a:p>
          <a:p>
            <a:r>
              <a:rPr lang="ko-KR" altLang="en-US" dirty="0"/>
              <a:t>서울의 특성에 맞게 재구성한 ‘</a:t>
            </a:r>
            <a:r>
              <a:rPr lang="ko-KR" altLang="en-US" dirty="0" err="1"/>
              <a:t>서울형</a:t>
            </a:r>
            <a:r>
              <a:rPr lang="ko-KR" altLang="en-US" dirty="0"/>
              <a:t> </a:t>
            </a:r>
            <a:r>
              <a:rPr lang="ko-KR" altLang="en-US" dirty="0" err="1"/>
              <a:t>도시기본계획’을</a:t>
            </a:r>
            <a:r>
              <a:rPr lang="ko-KR" altLang="en-US" dirty="0"/>
              <a:t> 의미한다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 </a:t>
            </a:r>
            <a:r>
              <a:rPr lang="ko-KR" altLang="en-US" dirty="0"/>
              <a:t>서울도시기본계획은 </a:t>
            </a:r>
            <a:r>
              <a:rPr lang="en-US" altLang="ko-KR" dirty="0"/>
              <a:t>｢</a:t>
            </a:r>
            <a:r>
              <a:rPr lang="ko-KR" altLang="en-US" dirty="0"/>
              <a:t>국토의 계획 및 이용에 관한 법률</a:t>
            </a:r>
            <a:r>
              <a:rPr lang="en-US" altLang="ko-KR" dirty="0"/>
              <a:t>｣ </a:t>
            </a:r>
            <a:r>
              <a:rPr lang="ko-KR" altLang="en-US" dirty="0"/>
              <a:t>및 </a:t>
            </a:r>
            <a:r>
              <a:rPr lang="en-US" altLang="ko-KR" dirty="0"/>
              <a:t>｢</a:t>
            </a:r>
            <a:r>
              <a:rPr lang="ko-KR" altLang="en-US" dirty="0"/>
              <a:t>도시</a:t>
            </a:r>
            <a:r>
              <a:rPr lang="en-US" altLang="ko-KR" dirty="0"/>
              <a:t>·</a:t>
            </a:r>
            <a:r>
              <a:rPr lang="ko-KR" altLang="en-US" dirty="0"/>
              <a:t>군기본계획수립지침</a:t>
            </a:r>
            <a:r>
              <a:rPr lang="en-US" altLang="ko-KR" dirty="0"/>
              <a:t>｣</a:t>
            </a:r>
            <a:r>
              <a:rPr lang="ko-KR" altLang="en-US" dirty="0"/>
              <a:t>에 따라 </a:t>
            </a:r>
          </a:p>
          <a:p>
            <a:r>
              <a:rPr lang="ko-KR" altLang="en-US" dirty="0"/>
              <a:t>국토의 한정된 자원을 효율적이고 합리적으로 활용하여 시민 삶의 질을 향상시키고</a:t>
            </a:r>
            <a:r>
              <a:rPr lang="en-US" altLang="ko-KR" dirty="0"/>
              <a:t>, </a:t>
            </a:r>
            <a:r>
              <a:rPr lang="ko-KR" altLang="en-US" dirty="0"/>
              <a:t>서울시의 지속가능</a:t>
            </a:r>
          </a:p>
          <a:p>
            <a:r>
              <a:rPr lang="ko-KR" altLang="en-US" dirty="0"/>
              <a:t>한 발전을 위한 정책 방향을 제시함과 동시에 장기적으로 도시가 발전하여야 할 틀을 제시하는 종합계획</a:t>
            </a:r>
          </a:p>
          <a:p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 2040 </a:t>
            </a:r>
            <a:r>
              <a:rPr lang="ko-KR" altLang="en-US" dirty="0"/>
              <a:t>서울도시기본계획에서는 디지털 전환</a:t>
            </a:r>
            <a:r>
              <a:rPr lang="en-US" altLang="ko-KR" dirty="0"/>
              <a:t>, </a:t>
            </a:r>
            <a:r>
              <a:rPr lang="ko-KR" altLang="en-US" dirty="0" err="1"/>
              <a:t>팬데믹</a:t>
            </a:r>
            <a:r>
              <a:rPr lang="en-US" altLang="ko-KR" dirty="0"/>
              <a:t>, </a:t>
            </a:r>
            <a:r>
              <a:rPr lang="ko-KR" altLang="en-US" dirty="0"/>
              <a:t>인구변화 등에 따른 미래 도시공간 변화에 </a:t>
            </a:r>
          </a:p>
          <a:p>
            <a:r>
              <a:rPr lang="ko-KR" altLang="en-US" dirty="0"/>
              <a:t>대비하여 </a:t>
            </a:r>
            <a:r>
              <a:rPr lang="en-US" altLang="ko-KR" dirty="0"/>
              <a:t>7</a:t>
            </a:r>
            <a:r>
              <a:rPr lang="ko-KR" altLang="en-US" dirty="0"/>
              <a:t>대 </a:t>
            </a:r>
            <a:r>
              <a:rPr lang="ko-KR" altLang="en-US" dirty="0" err="1"/>
              <a:t>공간목표를</a:t>
            </a:r>
            <a:r>
              <a:rPr lang="ko-KR" altLang="en-US" dirty="0"/>
              <a:t> 설정하였고</a:t>
            </a:r>
            <a:r>
              <a:rPr lang="en-US" altLang="ko-KR" dirty="0"/>
              <a:t>, </a:t>
            </a:r>
            <a:r>
              <a:rPr lang="ko-KR" altLang="en-US" dirty="0"/>
              <a:t>부문별 전략계획을 통해 실효성 있는 </a:t>
            </a:r>
            <a:r>
              <a:rPr lang="ko-KR" altLang="en-US" dirty="0" err="1"/>
              <a:t>계획체계로</a:t>
            </a:r>
            <a:r>
              <a:rPr lang="ko-KR" altLang="en-US" dirty="0"/>
              <a:t> </a:t>
            </a:r>
            <a:r>
              <a:rPr lang="ko-KR" altLang="en-US" dirty="0" err="1"/>
              <a:t>개선하였으</a:t>
            </a:r>
            <a:endParaRPr lang="ko-KR" altLang="en-US" dirty="0"/>
          </a:p>
          <a:p>
            <a:r>
              <a:rPr lang="ko-KR" altLang="en-US" dirty="0" err="1"/>
              <a:t>며</a:t>
            </a:r>
            <a:r>
              <a:rPr lang="en-US" altLang="ko-KR" dirty="0"/>
              <a:t>, </a:t>
            </a:r>
            <a:r>
              <a:rPr lang="ko-KR" altLang="en-US" dirty="0"/>
              <a:t>토지이용계획의 </a:t>
            </a:r>
            <a:r>
              <a:rPr lang="ko-KR" altLang="en-US" dirty="0" err="1"/>
              <a:t>지침적</a:t>
            </a:r>
            <a:r>
              <a:rPr lang="ko-KR" altLang="en-US" dirty="0"/>
              <a:t> 성격을 강화하였다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070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3-2-1 </a:t>
            </a:r>
            <a:r>
              <a:rPr lang="ko-KR" altLang="en-US" dirty="0"/>
              <a:t>자원순환</a:t>
            </a:r>
            <a:r>
              <a:rPr lang="en-US" altLang="ko-KR" dirty="0"/>
              <a:t>·</a:t>
            </a:r>
            <a:r>
              <a:rPr lang="ko-KR" altLang="en-US" dirty="0"/>
              <a:t>관리 자립을 위한 </a:t>
            </a:r>
            <a:r>
              <a:rPr lang="ko-KR" altLang="en-US" dirty="0" err="1"/>
              <a:t>분산형</a:t>
            </a:r>
            <a:r>
              <a:rPr lang="ko-KR" altLang="en-US" dirty="0"/>
              <a:t> 폐기물처리 시설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 외부에 의존하던 폐기물처리에서 벗어나 자원순환관리의 자립을 지향하기 위해 생활권 단위부터 광역 단위까지 </a:t>
            </a:r>
            <a:r>
              <a:rPr lang="ko-KR" altLang="en-US" dirty="0" err="1"/>
              <a:t>공간단위별</a:t>
            </a:r>
            <a:r>
              <a:rPr lang="ko-KR" altLang="en-US" dirty="0"/>
              <a:t> 차등화된 </a:t>
            </a:r>
            <a:r>
              <a:rPr lang="ko-KR" altLang="en-US" dirty="0" err="1"/>
              <a:t>분산형</a:t>
            </a:r>
            <a:r>
              <a:rPr lang="ko-KR" altLang="en-US" dirty="0"/>
              <a:t> 복합자원순환시설을 확충한다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지역 맞춤형 자원재활용 체계를 마련하는 </a:t>
            </a:r>
            <a:r>
              <a:rPr lang="ko-KR" altLang="en-US" dirty="0" err="1"/>
              <a:t>완결형</a:t>
            </a:r>
            <a:r>
              <a:rPr lang="ko-KR" altLang="en-US" dirty="0"/>
              <a:t> </a:t>
            </a:r>
            <a:r>
              <a:rPr lang="ko-KR" altLang="en-US" dirty="0" err="1"/>
              <a:t>순환도시는</a:t>
            </a:r>
            <a:r>
              <a:rPr lang="ko-KR" altLang="en-US" dirty="0"/>
              <a:t> 보행일상권을 기반으로 추진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보행일상권</a:t>
            </a:r>
            <a:r>
              <a:rPr lang="ko-KR" altLang="en-US" dirty="0"/>
              <a:t> 단위에서 배출되는 폐기물의 감량 및 재사용</a:t>
            </a:r>
            <a:r>
              <a:rPr lang="en-US" altLang="ko-KR" dirty="0"/>
              <a:t>·</a:t>
            </a:r>
            <a:r>
              <a:rPr lang="ko-KR" altLang="en-US" dirty="0"/>
              <a:t>재활용 등 처리 인프라를 확충하여 시민이 자발적으로 참여할 수 있는 기반 마</a:t>
            </a:r>
          </a:p>
        </p:txBody>
      </p:sp>
    </p:spTree>
    <p:extLst>
      <p:ext uri="{BB962C8B-B14F-4D97-AF65-F5344CB8AC3E}">
        <p14:creationId xmlns:p14="http://schemas.microsoft.com/office/powerpoint/2010/main" val="764096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4-2 </a:t>
            </a:r>
            <a:r>
              <a:rPr lang="ko-KR" altLang="en-US" dirty="0"/>
              <a:t>안심하고 일상을 영위하기 위한 생활 속 안전 환경 구축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4-2-1 </a:t>
            </a:r>
            <a:r>
              <a:rPr lang="ko-KR" altLang="en-US" dirty="0"/>
              <a:t>보행 친화적 생활환경을 위한 안전한 이동 네트워크 구축 </a:t>
            </a:r>
            <a:endParaRPr lang="en-US" altLang="ko-KR" dirty="0"/>
          </a:p>
          <a:p>
            <a:r>
              <a:rPr lang="ko-KR" altLang="en-US" dirty="0"/>
              <a:t> 걸어서 누리는 </a:t>
            </a:r>
            <a:r>
              <a:rPr lang="ko-KR" altLang="en-US" dirty="0" err="1"/>
              <a:t>보행일상권</a:t>
            </a:r>
            <a:r>
              <a:rPr lang="ko-KR" altLang="en-US" dirty="0"/>
              <a:t> 실현을 위해 안심하고 걸을 수 있는 보행환경을 조성하고</a:t>
            </a:r>
            <a:r>
              <a:rPr lang="en-US" altLang="ko-KR" dirty="0"/>
              <a:t>, </a:t>
            </a:r>
            <a:r>
              <a:rPr lang="ko-KR" altLang="en-US" dirty="0" err="1"/>
              <a:t>보행활동을</a:t>
            </a:r>
            <a:r>
              <a:rPr lang="ko-KR" altLang="en-US" dirty="0"/>
              <a:t> 중심으로 대중교통과 근린 </a:t>
            </a:r>
            <a:r>
              <a:rPr lang="ko-KR" altLang="en-US" dirty="0" err="1"/>
              <a:t>모빌리티</a:t>
            </a:r>
            <a:r>
              <a:rPr lang="en-US" altLang="ko-KR" dirty="0"/>
              <a:t>(</a:t>
            </a:r>
            <a:r>
              <a:rPr lang="ko-KR" altLang="en-US" dirty="0"/>
              <a:t>자전거</a:t>
            </a:r>
            <a:r>
              <a:rPr lang="en-US" altLang="ko-KR" dirty="0"/>
              <a:t>, PM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연결한 보행</a:t>
            </a:r>
            <a:r>
              <a:rPr lang="en-US" altLang="ko-KR" dirty="0"/>
              <a:t>·</a:t>
            </a:r>
            <a:r>
              <a:rPr lang="ko-KR" altLang="en-US" dirty="0"/>
              <a:t>대중교통의 </a:t>
            </a:r>
            <a:r>
              <a:rPr lang="ko-KR" altLang="en-US" dirty="0" err="1"/>
              <a:t>통합형</a:t>
            </a:r>
            <a:r>
              <a:rPr lang="ko-KR" altLang="en-US" dirty="0"/>
              <a:t> 네트워크를 구축한다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 </a:t>
            </a:r>
            <a:r>
              <a:rPr lang="ko-KR" altLang="en-US" dirty="0"/>
              <a:t>고령자</a:t>
            </a:r>
            <a:r>
              <a:rPr lang="en-US" altLang="ko-KR" dirty="0"/>
              <a:t>, </a:t>
            </a:r>
            <a:r>
              <a:rPr lang="ko-KR" altLang="en-US" dirty="0"/>
              <a:t>장애인</a:t>
            </a:r>
            <a:r>
              <a:rPr lang="en-US" altLang="ko-KR" dirty="0"/>
              <a:t>, </a:t>
            </a:r>
            <a:r>
              <a:rPr lang="ko-KR" altLang="en-US" dirty="0"/>
              <a:t>임산부 등 교통약자를 배려한 </a:t>
            </a:r>
            <a:r>
              <a:rPr lang="ko-KR" altLang="en-US" dirty="0" err="1"/>
              <a:t>무장애</a:t>
            </a:r>
            <a:r>
              <a:rPr lang="ko-KR" altLang="en-US" dirty="0"/>
              <a:t> 보행 네트워크로 안전한 보행환경을 조성하여 시민 누구나 편리하게 이동할 수 있도록 한다</a:t>
            </a:r>
          </a:p>
        </p:txBody>
      </p:sp>
    </p:spTree>
    <p:extLst>
      <p:ext uri="{BB962C8B-B14F-4D97-AF65-F5344CB8AC3E}">
        <p14:creationId xmlns:p14="http://schemas.microsoft.com/office/powerpoint/2010/main" val="896911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취약성이 드러난 지역사회 </a:t>
            </a:r>
            <a:r>
              <a:rPr lang="ko-KR" altLang="en-US" dirty="0" err="1"/>
              <a:t>감염병</a:t>
            </a:r>
            <a:r>
              <a:rPr lang="ko-KR" altLang="en-US" dirty="0"/>
              <a:t> </a:t>
            </a:r>
            <a:r>
              <a:rPr lang="ko-KR" altLang="en-US" dirty="0" err="1"/>
              <a:t>대응인력</a:t>
            </a:r>
            <a:r>
              <a:rPr lang="ko-KR" altLang="en-US" dirty="0"/>
              <a:t> 부족 문제를 해결하고 대응 역량을 강화하기 위한 교육 및 훈련을 자치구와 연계하여 강화한다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06285" y="3781921"/>
            <a:ext cx="97644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고령자를 대상으로 하는 문화예술교육을 통해 다른 세대와의 교류를 유도하고 지역사회 정착을 도모 하여 노년의 생활문화를 </a:t>
            </a:r>
            <a:r>
              <a:rPr lang="ko-KR" altLang="en-US" dirty="0" smtClean="0"/>
              <a:t>활성화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  수요자 중심으로 인구구조</a:t>
            </a:r>
            <a:r>
              <a:rPr lang="en-US" altLang="ko-KR" dirty="0"/>
              <a:t>, </a:t>
            </a:r>
            <a:r>
              <a:rPr lang="ko-KR" altLang="en-US" dirty="0"/>
              <a:t>지역 특색</a:t>
            </a:r>
            <a:r>
              <a:rPr lang="en-US" altLang="ko-KR" dirty="0"/>
              <a:t>, </a:t>
            </a:r>
            <a:r>
              <a:rPr lang="ko-KR" altLang="en-US" dirty="0"/>
              <a:t>지역 주민의 수요를 우선 반영하여 교육의 기회를 제공하고 시민의 문화역량을 키울 수 있는 </a:t>
            </a:r>
            <a:r>
              <a:rPr lang="ko-KR" altLang="en-US" dirty="0" err="1"/>
              <a:t>전용공간</a:t>
            </a:r>
            <a:r>
              <a:rPr lang="ko-KR" altLang="en-US" dirty="0"/>
              <a:t> 인프라를 확충한다</a:t>
            </a:r>
          </a:p>
        </p:txBody>
      </p:sp>
    </p:spTree>
    <p:extLst>
      <p:ext uri="{BB962C8B-B14F-4D97-AF65-F5344CB8AC3E}">
        <p14:creationId xmlns:p14="http://schemas.microsoft.com/office/powerpoint/2010/main" val="3105908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생활권 계획과 연계하여 </a:t>
            </a:r>
            <a:r>
              <a:rPr lang="ko-KR" altLang="en-US" dirty="0" err="1"/>
              <a:t>보행일상권</a:t>
            </a:r>
            <a:r>
              <a:rPr lang="ko-KR" altLang="en-US" dirty="0"/>
              <a:t> 내에 지역사회 </a:t>
            </a:r>
            <a:r>
              <a:rPr lang="ko-KR" altLang="en-US" dirty="0" err="1"/>
              <a:t>의료거점</a:t>
            </a:r>
            <a:r>
              <a:rPr lang="ko-KR" altLang="en-US" dirty="0"/>
              <a:t> 공간으로 보건지소를 확충하고 공공 병원 규모를 확대하여 언제 어디서나 접근 가능한 보건의료체계를 지원한다</a:t>
            </a:r>
          </a:p>
        </p:txBody>
      </p:sp>
    </p:spTree>
    <p:extLst>
      <p:ext uri="{BB962C8B-B14F-4D97-AF65-F5344CB8AC3E}">
        <p14:creationId xmlns:p14="http://schemas.microsoft.com/office/powerpoint/2010/main" val="1620458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664" y="802367"/>
            <a:ext cx="6977398" cy="53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46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도시계획체계 </a:t>
            </a:r>
            <a:r>
              <a:rPr lang="ko-KR" altLang="en-US" dirty="0" err="1"/>
              <a:t>유연화로</a:t>
            </a:r>
            <a:r>
              <a:rPr lang="ko-KR" altLang="en-US" dirty="0"/>
              <a:t> 도심 가용지 확보 및 복합 개발 추진</a:t>
            </a:r>
            <a:endParaRPr lang="en-US" altLang="ko-KR" dirty="0"/>
          </a:p>
          <a:p>
            <a:r>
              <a:rPr lang="ko-KR" altLang="en-US" dirty="0"/>
              <a:t>  도심의 활력을 제고하기 위하여 높이 기준 유연화</a:t>
            </a:r>
            <a:r>
              <a:rPr lang="en-US" altLang="ko-KR" dirty="0"/>
              <a:t>, </a:t>
            </a:r>
            <a:r>
              <a:rPr lang="ko-KR" altLang="en-US" dirty="0"/>
              <a:t>용적률 기준 완화 등 도시계획적 규제를 유연하 게 운영함과 동시에 </a:t>
            </a:r>
            <a:r>
              <a:rPr lang="ko-KR" altLang="en-US" dirty="0" err="1"/>
              <a:t>공공기여</a:t>
            </a:r>
            <a:r>
              <a:rPr lang="ko-KR" altLang="en-US" dirty="0"/>
              <a:t> 등 </a:t>
            </a:r>
            <a:r>
              <a:rPr lang="ko-KR" altLang="en-US" dirty="0" err="1"/>
              <a:t>공적기능을</a:t>
            </a:r>
            <a:r>
              <a:rPr lang="ko-KR" altLang="en-US" dirty="0"/>
              <a:t> 확보한다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 </a:t>
            </a:r>
            <a:r>
              <a:rPr lang="ko-KR" altLang="en-US" dirty="0"/>
              <a:t>노후 환경 개선이 필요한 구도심에 쾌적한 업무</a:t>
            </a:r>
            <a:r>
              <a:rPr lang="en-US" altLang="ko-KR" dirty="0"/>
              <a:t>·</a:t>
            </a:r>
            <a:r>
              <a:rPr lang="ko-KR" altLang="en-US" dirty="0"/>
              <a:t>주거 공간을 제공하고 도심 속 녹지공간을 확충하여 다기능 녹지생태도시를 구현하도록 정비사업 추진 시 적극 지원한다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 err="1" smtClean="0"/>
              <a:t>노후지역</a:t>
            </a:r>
            <a:r>
              <a:rPr lang="ko-KR" altLang="en-US" dirty="0" smtClean="0"/>
              <a:t> </a:t>
            </a:r>
            <a:r>
              <a:rPr lang="ko-KR" altLang="en-US" dirty="0"/>
              <a:t>재정비 시 지역 특성을 고려하며 다양한 활동</a:t>
            </a:r>
            <a:r>
              <a:rPr lang="en-US" altLang="ko-KR" dirty="0"/>
              <a:t>·</a:t>
            </a:r>
            <a:r>
              <a:rPr lang="ko-KR" altLang="en-US" dirty="0"/>
              <a:t>기능이 이루어질 수 있도록 지원하고</a:t>
            </a:r>
            <a:r>
              <a:rPr lang="en-US" altLang="ko-KR" dirty="0"/>
              <a:t>, </a:t>
            </a:r>
            <a:r>
              <a:rPr lang="ko-KR" altLang="en-US" dirty="0"/>
              <a:t>기반 시설의 입체복합개발을 추진하여 새로운 공간을 창출</a:t>
            </a:r>
          </a:p>
        </p:txBody>
      </p:sp>
    </p:spTree>
    <p:extLst>
      <p:ext uri="{BB962C8B-B14F-4D97-AF65-F5344CB8AC3E}">
        <p14:creationId xmlns:p14="http://schemas.microsoft.com/office/powerpoint/2010/main" val="3576317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5358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4" y="3017383"/>
            <a:ext cx="73152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43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119P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13" y="1216024"/>
            <a:ext cx="6574971" cy="5881171"/>
          </a:xfrm>
          <a:prstGeom prst="rect">
            <a:avLst/>
          </a:prstGeom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43" y="1873932"/>
            <a:ext cx="57805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41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53F546-BBE2-DC5B-C913-68C36024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53</a:t>
            </a:r>
            <a:r>
              <a:rPr lang="ko-KR" altLang="en-US" dirty="0"/>
              <a:t>지구중심 및 역세권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6AF7E01-6D67-4830-13C1-C36D6FD0D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보행일상권 실현을 위하여 지구중심 및 역세권의 다기능 복합개발 </a:t>
            </a:r>
            <a:r>
              <a:rPr lang="ko-KR" altLang="en-US" dirty="0" smtClean="0"/>
              <a:t>추진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  지구중심과 역세권을 중심으로 도보로 접근할 수 있는 </a:t>
            </a:r>
            <a:r>
              <a:rPr lang="ko-KR" altLang="en-US" dirty="0" err="1"/>
              <a:t>직주근접의</a:t>
            </a:r>
            <a:r>
              <a:rPr lang="ko-KR" altLang="en-US" dirty="0"/>
              <a:t> 압축 도시인 ‘</a:t>
            </a:r>
            <a:r>
              <a:rPr lang="ko-KR" altLang="en-US" dirty="0" err="1"/>
              <a:t>보행일상권’을</a:t>
            </a:r>
            <a:r>
              <a:rPr lang="ko-KR" altLang="en-US" dirty="0"/>
              <a:t> 실현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시민활동이 집중되는 지구중심</a:t>
            </a:r>
            <a:r>
              <a:rPr lang="en-US" altLang="ko-KR" dirty="0"/>
              <a:t>·</a:t>
            </a:r>
            <a:r>
              <a:rPr lang="ko-KR" altLang="en-US" dirty="0"/>
              <a:t>역세권을 중심으로 용도지역체계를 유연하게 적용하여 </a:t>
            </a:r>
            <a:r>
              <a:rPr lang="ko-KR" altLang="en-US" dirty="0" err="1"/>
              <a:t>고밀</a:t>
            </a:r>
            <a:r>
              <a:rPr lang="ko-KR" altLang="en-US" dirty="0"/>
              <a:t> 입체복합 개발을 유도하고 지역에 필요한 생활</a:t>
            </a:r>
            <a:r>
              <a:rPr lang="en-US" altLang="ko-KR" dirty="0"/>
              <a:t>SOC</a:t>
            </a:r>
            <a:r>
              <a:rPr lang="ko-KR" altLang="en-US" dirty="0"/>
              <a:t>를 공급 </a:t>
            </a:r>
          </a:p>
        </p:txBody>
      </p:sp>
    </p:spTree>
    <p:extLst>
      <p:ext uri="{BB962C8B-B14F-4D97-AF65-F5344CB8AC3E}">
        <p14:creationId xmlns:p14="http://schemas.microsoft.com/office/powerpoint/2010/main" val="179924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684471-F026-DD45-C2D8-A94EA68C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53</a:t>
            </a:r>
            <a:r>
              <a:rPr lang="ko-KR" altLang="en-US" dirty="0"/>
              <a:t>지구중심 및 역세권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9E54348-7972-1469-6FDC-BF0E82A2C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도시 </a:t>
            </a:r>
            <a:r>
              <a:rPr lang="ko-KR" altLang="en-US" sz="2400" dirty="0" err="1"/>
              <a:t>자족성</a:t>
            </a:r>
            <a:r>
              <a:rPr lang="ko-KR" altLang="en-US" sz="2400" dirty="0"/>
              <a:t> 및 회복력을 강화하는 다핵연계형</a:t>
            </a:r>
            <a:r>
              <a:rPr lang="en-US" altLang="ko-KR" sz="2400" dirty="0"/>
              <a:t>·</a:t>
            </a:r>
            <a:r>
              <a:rPr lang="ko-KR" altLang="en-US" sz="2400" dirty="0"/>
              <a:t>회복탄력적 공간구조 실현 </a:t>
            </a:r>
            <a:endParaRPr lang="en-US" altLang="ko-KR" sz="2400" dirty="0"/>
          </a:p>
          <a:p>
            <a:r>
              <a:rPr lang="ko-KR" altLang="en-US" sz="2400" dirty="0"/>
              <a:t> 지역중심</a:t>
            </a:r>
            <a:r>
              <a:rPr lang="en-US" altLang="ko-KR" sz="2400" dirty="0"/>
              <a:t>–</a:t>
            </a:r>
            <a:r>
              <a:rPr lang="ko-KR" altLang="en-US" sz="2400" dirty="0"/>
              <a:t>지구중심</a:t>
            </a:r>
            <a:r>
              <a:rPr lang="en-US" altLang="ko-KR" sz="2400" dirty="0"/>
              <a:t>–</a:t>
            </a:r>
            <a:r>
              <a:rPr lang="ko-KR" altLang="en-US" sz="2400" dirty="0"/>
              <a:t>역세권의 기능 연계로 자족성과 다양성을 가진 다핵연계형 공간구조를 구축하고 유연한 운영으로 도시기능의 회복탄력성을 제고한다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 - </a:t>
            </a:r>
            <a:r>
              <a:rPr lang="ko-KR" altLang="en-US" sz="2400" dirty="0"/>
              <a:t>다핵연계형 공간구조는 상위 서비스 기능을 중심지 간 연계로 보완하는 형태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팬데믹 발생에 따른 사회적 거리두기 및 격리 시에도 일상생활을 위한 도시기능이 원활하게 작동할 수 있도록 최소 범위의 자족적 공간기반을 마련 </a:t>
            </a:r>
            <a:endParaRPr lang="en-US" altLang="ko-KR" sz="2400" dirty="0"/>
          </a:p>
          <a:p>
            <a:r>
              <a:rPr lang="ko-KR" altLang="en-US" sz="2400" dirty="0"/>
              <a:t> </a:t>
            </a:r>
            <a:r>
              <a:rPr lang="ko-KR" altLang="en-US" sz="2400" dirty="0" err="1"/>
              <a:t>지역생활권별</a:t>
            </a:r>
            <a:r>
              <a:rPr lang="ko-KR" altLang="en-US" sz="2400" dirty="0"/>
              <a:t> 보행일상권을 조성하여 감염병 대유행에 따른 사회적 거리두기 등 위기상황과 기술 발달로 인해 확대되는 </a:t>
            </a:r>
            <a:r>
              <a:rPr lang="ko-KR" altLang="en-US" sz="2400" dirty="0" err="1"/>
              <a:t>비대면</a:t>
            </a:r>
            <a:r>
              <a:rPr lang="ko-KR" altLang="en-US" sz="2400" dirty="0"/>
              <a:t> 생활방식 등에 유연하게 대응한다</a:t>
            </a:r>
          </a:p>
        </p:txBody>
      </p:sp>
    </p:spTree>
    <p:extLst>
      <p:ext uri="{BB962C8B-B14F-4D97-AF65-F5344CB8AC3E}">
        <p14:creationId xmlns:p14="http://schemas.microsoft.com/office/powerpoint/2010/main" val="214658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47057" y="1346654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공간적 범위</a:t>
            </a:r>
            <a:r>
              <a:rPr lang="en-US" altLang="ko-KR" dirty="0"/>
              <a:t>: </a:t>
            </a:r>
            <a:r>
              <a:rPr lang="ko-KR" altLang="en-US" dirty="0"/>
              <a:t>도시계획구역 </a:t>
            </a:r>
            <a:r>
              <a:rPr lang="en-US" altLang="ko-KR" dirty="0"/>
              <a:t>605.96㎢</a:t>
            </a:r>
          </a:p>
          <a:p>
            <a:r>
              <a:rPr lang="ko-KR" altLang="en-US" dirty="0"/>
              <a:t>공간적 범위는 서울시 행정구역과 일치하는 서울시 도시계획구역 전체로 하며</a:t>
            </a:r>
            <a:r>
              <a:rPr lang="en-US" altLang="ko-KR" dirty="0"/>
              <a:t>, </a:t>
            </a:r>
            <a:r>
              <a:rPr lang="ko-KR" altLang="en-US" dirty="0"/>
              <a:t>그 면적은 </a:t>
            </a:r>
            <a:r>
              <a:rPr lang="en-US" altLang="ko-KR" dirty="0"/>
              <a:t>605.96㎢ </a:t>
            </a:r>
          </a:p>
          <a:p>
            <a:r>
              <a:rPr lang="ko-KR" altLang="en-US" dirty="0"/>
              <a:t>이다</a:t>
            </a:r>
          </a:p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/>
              <a:t>내용적 범위</a:t>
            </a:r>
          </a:p>
          <a:p>
            <a:r>
              <a:rPr lang="ko-KR" altLang="en-US" dirty="0"/>
              <a:t> 첫째</a:t>
            </a:r>
            <a:r>
              <a:rPr lang="en-US" altLang="ko-KR" dirty="0"/>
              <a:t>, </a:t>
            </a:r>
            <a:r>
              <a:rPr lang="ko-KR" altLang="en-US" dirty="0"/>
              <a:t>장기적인 관점에서 서울의 미래상을 제시하고 이를 도시공간에 실현하기 위해 달성해야 할 구</a:t>
            </a:r>
          </a:p>
          <a:p>
            <a:r>
              <a:rPr lang="ko-KR" altLang="en-US" dirty="0"/>
              <a:t>체적인 </a:t>
            </a:r>
            <a:r>
              <a:rPr lang="ko-KR" altLang="en-US" dirty="0" err="1"/>
              <a:t>공간목표를</a:t>
            </a:r>
            <a:r>
              <a:rPr lang="ko-KR" altLang="en-US" dirty="0"/>
              <a:t> 제시하였다</a:t>
            </a:r>
          </a:p>
          <a:p>
            <a:endParaRPr lang="ko-KR" altLang="en-US" dirty="0"/>
          </a:p>
          <a:p>
            <a:r>
              <a:rPr lang="ko-KR" altLang="en-US" dirty="0"/>
              <a:t>서울의 미래상과 발전방향은 인구구조</a:t>
            </a:r>
            <a:r>
              <a:rPr lang="en-US" altLang="ko-KR" dirty="0"/>
              <a:t>, </a:t>
            </a:r>
            <a:r>
              <a:rPr lang="ko-KR" altLang="en-US" dirty="0"/>
              <a:t>사회</a:t>
            </a:r>
            <a:r>
              <a:rPr lang="en-US" altLang="ko-KR" dirty="0"/>
              <a:t>·</a:t>
            </a:r>
            <a:r>
              <a:rPr lang="ko-KR" altLang="en-US" dirty="0"/>
              <a:t>경제적 여건</a:t>
            </a:r>
            <a:r>
              <a:rPr lang="en-US" altLang="ko-KR" dirty="0"/>
              <a:t>, </a:t>
            </a:r>
            <a:r>
              <a:rPr lang="ko-KR" altLang="en-US" dirty="0"/>
              <a:t>기후변화에 따른 토지이용의 변화</a:t>
            </a:r>
            <a:r>
              <a:rPr lang="en-US" altLang="ko-KR" dirty="0"/>
              <a:t>, </a:t>
            </a:r>
            <a:r>
              <a:rPr lang="ko-KR" altLang="en-US" dirty="0"/>
              <a:t>산업</a:t>
            </a:r>
          </a:p>
          <a:p>
            <a:r>
              <a:rPr lang="ko-KR" altLang="en-US" dirty="0"/>
              <a:t>구조</a:t>
            </a:r>
            <a:r>
              <a:rPr lang="en-US" altLang="ko-KR" dirty="0"/>
              <a:t>, </a:t>
            </a:r>
            <a:r>
              <a:rPr lang="ko-KR" altLang="en-US" dirty="0"/>
              <a:t>주택과 시가지 변화 등 주요 부문에 대한 </a:t>
            </a:r>
            <a:r>
              <a:rPr lang="ko-KR" altLang="en-US" dirty="0" err="1"/>
              <a:t>기초현황</a:t>
            </a:r>
            <a:r>
              <a:rPr lang="ko-KR" altLang="en-US" dirty="0"/>
              <a:t> 분석과 디지털 전환</a:t>
            </a:r>
            <a:r>
              <a:rPr lang="en-US" altLang="ko-KR" dirty="0"/>
              <a:t>, </a:t>
            </a:r>
            <a:r>
              <a:rPr lang="ko-KR" altLang="en-US" dirty="0" err="1"/>
              <a:t>팬데믹</a:t>
            </a:r>
            <a:r>
              <a:rPr lang="ko-KR" altLang="en-US" dirty="0"/>
              <a:t> 등 대내외적 </a:t>
            </a:r>
          </a:p>
          <a:p>
            <a:r>
              <a:rPr lang="ko-KR" altLang="en-US" dirty="0"/>
              <a:t>여건 변화를 고려하여 장기적인 관점에서 설정하였다</a:t>
            </a:r>
          </a:p>
          <a:p>
            <a:endParaRPr lang="ko-KR" altLang="en-US" dirty="0"/>
          </a:p>
          <a:p>
            <a:r>
              <a:rPr lang="ko-KR" altLang="en-US" dirty="0"/>
              <a:t>특히 새로운 여건 변화와 </a:t>
            </a:r>
            <a:r>
              <a:rPr lang="ko-KR" altLang="en-US" dirty="0" err="1"/>
              <a:t>시대가치를</a:t>
            </a:r>
            <a:r>
              <a:rPr lang="ko-KR" altLang="en-US" dirty="0"/>
              <a:t> 반영하여 ‘시민의 삶의 질 </a:t>
            </a:r>
            <a:r>
              <a:rPr lang="ko-KR" altLang="en-US" dirty="0" err="1"/>
              <a:t>향상’과</a:t>
            </a:r>
            <a:r>
              <a:rPr lang="ko-KR" altLang="en-US" dirty="0"/>
              <a:t> ‘서울의 도시경쟁력 </a:t>
            </a:r>
            <a:r>
              <a:rPr lang="ko-KR" altLang="en-US" dirty="0" err="1"/>
              <a:t>강화’를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핵심 가치로 설정하고</a:t>
            </a:r>
            <a:r>
              <a:rPr lang="en-US" altLang="ko-KR" dirty="0"/>
              <a:t>, </a:t>
            </a:r>
            <a:r>
              <a:rPr lang="ko-KR" altLang="en-US" dirty="0"/>
              <a:t>계획의 실효성과 활용도 향상에 초점을 두고 수립하였다</a:t>
            </a:r>
          </a:p>
        </p:txBody>
      </p:sp>
    </p:spTree>
    <p:extLst>
      <p:ext uri="{BB962C8B-B14F-4D97-AF65-F5344CB8AC3E}">
        <p14:creationId xmlns:p14="http://schemas.microsoft.com/office/powerpoint/2010/main" val="4186745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D4DEB8-7214-6DA5-5235-D3FD09E5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역세권을 최우선 중요도로 </a:t>
            </a:r>
            <a:r>
              <a:rPr lang="ko-KR" altLang="en-US" dirty="0" err="1"/>
              <a:t>해야하는</a:t>
            </a:r>
            <a:r>
              <a:rPr lang="ko-KR" altLang="en-US" dirty="0"/>
              <a:t>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45ECC4C-E143-B20A-8BF4-55D1C9FF0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역세권은 다양한 도시계획적 지원으로 복합기능 도입 및 지역 생활의 거점으로 육성 </a:t>
            </a:r>
            <a:endParaRPr lang="en-US" altLang="ko-KR" sz="2000" dirty="0"/>
          </a:p>
          <a:p>
            <a:r>
              <a:rPr lang="ko-KR" altLang="en-US" sz="2000" dirty="0"/>
              <a:t> 역세권은 다양한 도시계획적 방안을 도입하여 집약적인 복합기능지역으로 조성하고 지역에 필요한 근린단위의 생활</a:t>
            </a:r>
            <a:r>
              <a:rPr lang="en-US" altLang="ko-KR" sz="2000" dirty="0"/>
              <a:t>SOC</a:t>
            </a:r>
            <a:r>
              <a:rPr lang="ko-KR" altLang="en-US" sz="2000" dirty="0"/>
              <a:t>를 역세권에 전략적으로 설치한다</a:t>
            </a:r>
            <a:endParaRPr lang="en-US" altLang="ko-KR" sz="2000" dirty="0"/>
          </a:p>
          <a:p>
            <a:r>
              <a:rPr lang="en-US" altLang="ko-KR" sz="2000" dirty="0"/>
              <a:t>. - </a:t>
            </a:r>
            <a:r>
              <a:rPr lang="ko-KR" altLang="en-US" sz="2000" dirty="0"/>
              <a:t>지역별 </a:t>
            </a:r>
            <a:r>
              <a:rPr lang="ko-KR" altLang="en-US" sz="2000" dirty="0" err="1"/>
              <a:t>자족성</a:t>
            </a:r>
            <a:r>
              <a:rPr lang="ko-KR" altLang="en-US" sz="2000" dirty="0"/>
              <a:t> 강화 및 균형발전을 위해 적극적인 역세권 활성화 추진</a:t>
            </a:r>
            <a:endParaRPr lang="en-US" altLang="ko-KR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역세권 활성화사업 추진 시</a:t>
            </a:r>
            <a:r>
              <a:rPr lang="en-US" altLang="ko-KR" sz="2000" dirty="0"/>
              <a:t>, </a:t>
            </a:r>
            <a:r>
              <a:rPr lang="ko-KR" altLang="en-US" sz="2000" dirty="0"/>
              <a:t>용도지역 변경으로 발생하는 용적률 증가분을 민간 개발의 유인책과 공공 기여시설 확충에 적극 활용</a:t>
            </a:r>
            <a:endParaRPr lang="en-US" altLang="ko-KR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고용 관련시설 집적을 위한 적정 환경 조성</a:t>
            </a:r>
            <a:r>
              <a:rPr lang="en-US" altLang="ko-KR" sz="2000" dirty="0"/>
              <a:t>, </a:t>
            </a:r>
            <a:r>
              <a:rPr lang="ko-KR" altLang="en-US" sz="2000" dirty="0"/>
              <a:t>주거</a:t>
            </a:r>
            <a:r>
              <a:rPr lang="en-US" altLang="ko-KR" sz="2000" dirty="0"/>
              <a:t>·</a:t>
            </a:r>
            <a:r>
              <a:rPr lang="ko-KR" altLang="en-US" sz="2000" dirty="0" err="1"/>
              <a:t>비주거</a:t>
            </a:r>
            <a:r>
              <a:rPr lang="ko-KR" altLang="en-US" sz="2000" dirty="0"/>
              <a:t> 기능의 입체복합화</a:t>
            </a:r>
            <a:r>
              <a:rPr lang="en-US" altLang="ko-KR" sz="2000" dirty="0"/>
              <a:t>, </a:t>
            </a:r>
            <a:r>
              <a:rPr lang="ko-KR" altLang="en-US" sz="2000" dirty="0"/>
              <a:t>유휴 비주거시설의 주거용도 전환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비주거</a:t>
            </a:r>
            <a:r>
              <a:rPr lang="ko-KR" altLang="en-US" sz="2000" dirty="0"/>
              <a:t> 간 비율의 유연한 적용 등 다양한 방안 활용 </a:t>
            </a:r>
            <a:endParaRPr lang="en-US" altLang="ko-KR" sz="2000" dirty="0"/>
          </a:p>
          <a:p>
            <a:r>
              <a:rPr lang="ko-KR" altLang="en-US" sz="2000" dirty="0"/>
              <a:t> 기존의 생활</a:t>
            </a:r>
            <a:r>
              <a:rPr lang="en-US" altLang="ko-KR" sz="2000" dirty="0"/>
              <a:t>SOC</a:t>
            </a:r>
            <a:r>
              <a:rPr lang="ko-KR" altLang="en-US" sz="2000" dirty="0"/>
              <a:t>와 함께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비대면</a:t>
            </a:r>
            <a:r>
              <a:rPr lang="ko-KR" altLang="en-US" sz="2000" dirty="0"/>
              <a:t> 생활방식 확대에 따라 발생된 재택근무 지원 공간</a:t>
            </a:r>
            <a:r>
              <a:rPr lang="en-US" altLang="ko-KR" sz="2000" dirty="0"/>
              <a:t>, </a:t>
            </a:r>
            <a:r>
              <a:rPr lang="ko-KR" altLang="en-US" sz="2000" dirty="0"/>
              <a:t>스마트 물류 시설 등 새로운 종류의 생활</a:t>
            </a:r>
            <a:r>
              <a:rPr lang="en-US" altLang="ko-KR" sz="2000" dirty="0"/>
              <a:t>SOC</a:t>
            </a:r>
            <a:r>
              <a:rPr lang="ko-KR" altLang="en-US" sz="2000" dirty="0"/>
              <a:t>를 역세권에 공급한다</a:t>
            </a:r>
          </a:p>
        </p:txBody>
      </p:sp>
    </p:spTree>
    <p:extLst>
      <p:ext uri="{BB962C8B-B14F-4D97-AF65-F5344CB8AC3E}">
        <p14:creationId xmlns:p14="http://schemas.microsoft.com/office/powerpoint/2010/main" val="4173009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FE1E3EC-4A47-918E-A1EE-473235448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17" y="409904"/>
            <a:ext cx="10515600" cy="575129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산업</a:t>
            </a:r>
            <a:r>
              <a:rPr lang="en-US" altLang="ko-KR" sz="2000" dirty="0"/>
              <a:t>·</a:t>
            </a:r>
            <a:r>
              <a:rPr lang="ko-KR" altLang="en-US" sz="2000" dirty="0" err="1"/>
              <a:t>경제축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1) </a:t>
            </a:r>
            <a:r>
              <a:rPr lang="ko-KR" altLang="en-US" sz="2000" dirty="0"/>
              <a:t>기본 방향 중심지 체계와 산업거점</a:t>
            </a:r>
            <a:r>
              <a:rPr lang="en-US" altLang="ko-KR" sz="2000" dirty="0"/>
              <a:t>·</a:t>
            </a:r>
            <a:r>
              <a:rPr lang="ko-KR" altLang="en-US" sz="2000" dirty="0"/>
              <a:t>자원을 연계하여 미래 성장기반 구축</a:t>
            </a:r>
            <a:endParaRPr lang="en-US" altLang="ko-KR" sz="2000" dirty="0"/>
          </a:p>
          <a:p>
            <a:r>
              <a:rPr lang="ko-KR" altLang="en-US" sz="2000" dirty="0"/>
              <a:t>  서울의 성장잠재력 지속</a:t>
            </a:r>
            <a:r>
              <a:rPr lang="en-US" altLang="ko-KR" sz="2000" dirty="0"/>
              <a:t>·</a:t>
            </a:r>
            <a:r>
              <a:rPr lang="ko-KR" altLang="en-US" sz="2000" dirty="0"/>
              <a:t>극대화와 경제성장 도약을 위해 중심지 체계</a:t>
            </a:r>
            <a:r>
              <a:rPr lang="en-US" altLang="ko-KR" sz="2000" dirty="0"/>
              <a:t>, 6</a:t>
            </a:r>
            <a:r>
              <a:rPr lang="ko-KR" altLang="en-US" sz="2000" dirty="0"/>
              <a:t>대 융복합 산업거점</a:t>
            </a:r>
            <a:r>
              <a:rPr lang="en-US" altLang="ko-KR" sz="2000" dirty="0"/>
              <a:t>, </a:t>
            </a:r>
            <a:r>
              <a:rPr lang="ko-KR" altLang="en-US" sz="2000" dirty="0"/>
              <a:t>신성장 산업거점을 연계하여 관련 산업을 협력</a:t>
            </a:r>
            <a:r>
              <a:rPr lang="en-US" altLang="ko-KR" sz="2000" dirty="0"/>
              <a:t>·</a:t>
            </a:r>
            <a:r>
              <a:rPr lang="ko-KR" altLang="en-US" sz="2000" dirty="0"/>
              <a:t>육성한다</a:t>
            </a:r>
            <a:endParaRPr lang="en-US" altLang="ko-KR" sz="2000" dirty="0"/>
          </a:p>
          <a:p>
            <a:r>
              <a:rPr lang="en-US" altLang="ko-KR" sz="2000" dirty="0"/>
              <a:t>. - </a:t>
            </a:r>
            <a:r>
              <a:rPr lang="ko-KR" altLang="en-US" sz="2000" dirty="0"/>
              <a:t>홍릉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바이오의료</a:t>
            </a:r>
            <a:r>
              <a:rPr lang="en-US" altLang="ko-KR" sz="2000" dirty="0"/>
              <a:t>), </a:t>
            </a:r>
            <a:r>
              <a:rPr lang="ko-KR" altLang="en-US" sz="2000" dirty="0"/>
              <a:t>마곡</a:t>
            </a:r>
            <a:r>
              <a:rPr lang="en-US" altLang="ko-KR" sz="2000" dirty="0"/>
              <a:t>(R&amp;D), G</a:t>
            </a:r>
            <a:r>
              <a:rPr lang="ko-KR" altLang="en-US" sz="2000" dirty="0"/>
              <a:t>밸리</a:t>
            </a:r>
            <a:r>
              <a:rPr lang="en-US" altLang="ko-KR" sz="2000" dirty="0"/>
              <a:t>(IoT), DMC(</a:t>
            </a:r>
            <a:r>
              <a:rPr lang="ko-KR" altLang="en-US" sz="2000" dirty="0" err="1"/>
              <a:t>문화콘텐츠</a:t>
            </a:r>
            <a:r>
              <a:rPr lang="en-US" altLang="ko-KR" sz="2000" dirty="0"/>
              <a:t>), </a:t>
            </a:r>
            <a:r>
              <a:rPr lang="ko-KR" altLang="en-US" sz="2000" dirty="0"/>
              <a:t>양재</a:t>
            </a:r>
            <a:r>
              <a:rPr lang="en-US" altLang="ko-KR" sz="2000" dirty="0"/>
              <a:t>·</a:t>
            </a:r>
            <a:r>
              <a:rPr lang="ko-KR" altLang="en-US" sz="2000" dirty="0"/>
              <a:t>개포</a:t>
            </a:r>
            <a:r>
              <a:rPr lang="en-US" altLang="ko-KR" sz="2000" dirty="0"/>
              <a:t>(R&amp;D, AI, </a:t>
            </a:r>
            <a:r>
              <a:rPr lang="ko-KR" altLang="en-US" sz="2000" dirty="0"/>
              <a:t>빅데이터</a:t>
            </a:r>
            <a:r>
              <a:rPr lang="en-US" altLang="ko-KR" sz="2000" dirty="0"/>
              <a:t>), </a:t>
            </a:r>
            <a:r>
              <a:rPr lang="ko-KR" altLang="en-US" sz="2000" dirty="0"/>
              <a:t>마포</a:t>
            </a:r>
            <a:r>
              <a:rPr lang="en-US" altLang="ko-KR" sz="2000" dirty="0"/>
              <a:t>·</a:t>
            </a:r>
            <a:r>
              <a:rPr lang="ko-KR" altLang="en-US" sz="2000" dirty="0"/>
              <a:t>여의도</a:t>
            </a:r>
            <a:r>
              <a:rPr lang="en-US" altLang="ko-KR" sz="2000" dirty="0"/>
              <a:t>(</a:t>
            </a:r>
            <a:r>
              <a:rPr lang="ko-KR" altLang="en-US" sz="2000" dirty="0"/>
              <a:t>블록체인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핀테크</a:t>
            </a:r>
            <a:r>
              <a:rPr lang="en-US" altLang="ko-KR" sz="2000" dirty="0"/>
              <a:t>) </a:t>
            </a:r>
            <a:r>
              <a:rPr lang="ko-KR" altLang="en-US" sz="2000" dirty="0"/>
              <a:t>등 </a:t>
            </a:r>
            <a:r>
              <a:rPr lang="en-US" altLang="ko-KR" sz="2000" dirty="0"/>
              <a:t>6</a:t>
            </a:r>
            <a:r>
              <a:rPr lang="ko-KR" altLang="en-US" sz="2000" dirty="0"/>
              <a:t>대 융복합 산업거점을 지속 관리</a:t>
            </a:r>
            <a:r>
              <a:rPr lang="en-US" altLang="ko-KR" sz="2000" dirty="0"/>
              <a:t>·</a:t>
            </a:r>
            <a:r>
              <a:rPr lang="ko-KR" altLang="en-US" sz="2000" dirty="0"/>
              <a:t>육성 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양호한 광역 접근성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개발가용지</a:t>
            </a:r>
            <a:r>
              <a:rPr lang="ko-KR" altLang="en-US" sz="2000" dirty="0"/>
              <a:t> 보유 등으로 미래 성장잠재력이 높은 광운대</a:t>
            </a:r>
            <a:r>
              <a:rPr lang="en-US" altLang="ko-KR" sz="2000" dirty="0"/>
              <a:t>, </a:t>
            </a:r>
            <a:r>
              <a:rPr lang="ko-KR" altLang="en-US" sz="2000" dirty="0"/>
              <a:t>구로</a:t>
            </a:r>
            <a:r>
              <a:rPr lang="en-US" altLang="ko-KR" sz="2000" dirty="0"/>
              <a:t>, </a:t>
            </a:r>
            <a:r>
              <a:rPr lang="ko-KR" altLang="en-US" sz="2000" dirty="0"/>
              <a:t>김포공항</a:t>
            </a:r>
            <a:r>
              <a:rPr lang="en-US" altLang="ko-KR" sz="2000" dirty="0"/>
              <a:t>, </a:t>
            </a:r>
            <a:r>
              <a:rPr lang="ko-KR" altLang="en-US" sz="2000" dirty="0"/>
              <a:t>수서</a:t>
            </a:r>
            <a:r>
              <a:rPr lang="en-US" altLang="ko-KR" sz="2000" dirty="0"/>
              <a:t>· </a:t>
            </a:r>
            <a:r>
              <a:rPr lang="ko-KR" altLang="en-US" sz="2000" dirty="0"/>
              <a:t>문정 등을 신성장 산업거점으로 지정</a:t>
            </a:r>
            <a:r>
              <a:rPr lang="en-US" altLang="ko-KR" sz="2000" dirty="0"/>
              <a:t>·</a:t>
            </a:r>
            <a:r>
              <a:rPr lang="ko-KR" altLang="en-US" sz="2000" dirty="0"/>
              <a:t>육성 </a:t>
            </a:r>
            <a:endParaRPr lang="en-US" altLang="ko-KR" sz="2000" dirty="0"/>
          </a:p>
          <a:p>
            <a:r>
              <a:rPr lang="en-US" altLang="ko-KR" sz="2000" dirty="0"/>
              <a:t>2) </a:t>
            </a:r>
            <a:r>
              <a:rPr lang="ko-KR" altLang="en-US" sz="2000" dirty="0"/>
              <a:t>추진 방안 </a:t>
            </a:r>
            <a:r>
              <a:rPr lang="en-US" altLang="ko-KR" sz="2000" dirty="0"/>
              <a:t>4</a:t>
            </a:r>
            <a:r>
              <a:rPr lang="ko-KR" altLang="en-US" sz="2000" dirty="0"/>
              <a:t>대 </a:t>
            </a:r>
            <a:r>
              <a:rPr lang="ko-KR" altLang="en-US" sz="2000" dirty="0" err="1"/>
              <a:t>혁신축</a:t>
            </a:r>
            <a:r>
              <a:rPr lang="ko-KR" altLang="en-US" sz="2000" dirty="0"/>
              <a:t> 육성방향 마련과 산업거점별 특화산업 육성 </a:t>
            </a:r>
            <a:endParaRPr lang="en-US" altLang="ko-KR" sz="2000" dirty="0"/>
          </a:p>
          <a:p>
            <a:r>
              <a:rPr lang="ko-KR" altLang="en-US" sz="2000" dirty="0"/>
              <a:t> 중심지 체계와 산업거점</a:t>
            </a:r>
            <a:r>
              <a:rPr lang="en-US" altLang="ko-KR" sz="2000" dirty="0"/>
              <a:t>, </a:t>
            </a:r>
            <a:r>
              <a:rPr lang="ko-KR" altLang="en-US" sz="2000" dirty="0"/>
              <a:t>주변 산업자원</a:t>
            </a:r>
            <a:r>
              <a:rPr lang="en-US" altLang="ko-KR" sz="2000" dirty="0"/>
              <a:t>, </a:t>
            </a:r>
            <a:r>
              <a:rPr lang="ko-KR" altLang="en-US" sz="2000" dirty="0"/>
              <a:t>광역 배후도시들과 산업적 연계를 고려한 </a:t>
            </a:r>
            <a:r>
              <a:rPr lang="en-US" altLang="ko-KR" sz="2000" dirty="0"/>
              <a:t>4</a:t>
            </a:r>
            <a:r>
              <a:rPr lang="ko-KR" altLang="en-US" sz="2000" dirty="0"/>
              <a:t>대 혁신축을 구축하고 특화된 고용기반을 창출하며 지속적인 성장 동력을 발굴한다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 </a:t>
            </a:r>
            <a:r>
              <a:rPr lang="ko-KR" altLang="en-US" sz="2000" dirty="0"/>
              <a:t>성장 가능성이 있는 산업을 </a:t>
            </a:r>
            <a:r>
              <a:rPr lang="ko-KR" altLang="en-US" sz="2000" dirty="0" err="1"/>
              <a:t>권역별</a:t>
            </a:r>
            <a:r>
              <a:rPr lang="ko-KR" altLang="en-US" sz="2000" dirty="0"/>
              <a:t> 자원과 연계하여 미래 산업의 기반 및 산업적 특성을 고려한 육성전략을 수립한다</a:t>
            </a:r>
          </a:p>
        </p:txBody>
      </p:sp>
    </p:spTree>
    <p:extLst>
      <p:ext uri="{BB962C8B-B14F-4D97-AF65-F5344CB8AC3E}">
        <p14:creationId xmlns:p14="http://schemas.microsoft.com/office/powerpoint/2010/main" val="1458693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C6C86F5F-E332-2DD7-2F31-F76FA105E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757" y="877059"/>
            <a:ext cx="8933365" cy="59809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9DEF55-B2CF-99B5-D6BA-CC2B7C6367A5}"/>
              </a:ext>
            </a:extLst>
          </p:cNvPr>
          <p:cNvSpPr txBox="1"/>
          <p:nvPr/>
        </p:nvSpPr>
        <p:spPr>
          <a:xfrm>
            <a:off x="2727434" y="409904"/>
            <a:ext cx="707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대 </a:t>
            </a:r>
            <a:r>
              <a:rPr lang="ko-KR" altLang="en-US" dirty="0" err="1"/>
              <a:t>혁신축</a:t>
            </a:r>
            <a:r>
              <a:rPr lang="ko-KR" altLang="en-US" dirty="0"/>
              <a:t> 육성방향 마련과 산업거점별 특화산업 육성</a:t>
            </a:r>
          </a:p>
        </p:txBody>
      </p:sp>
    </p:spTree>
    <p:extLst>
      <p:ext uri="{BB962C8B-B14F-4D97-AF65-F5344CB8AC3E}">
        <p14:creationId xmlns:p14="http://schemas.microsoft.com/office/powerpoint/2010/main" val="2829319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FA037141-01AC-9B5F-D578-68A991045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475" y="0"/>
            <a:ext cx="8757361" cy="6858000"/>
          </a:xfrm>
        </p:spPr>
      </p:pic>
    </p:spTree>
    <p:extLst>
      <p:ext uri="{BB962C8B-B14F-4D97-AF65-F5344CB8AC3E}">
        <p14:creationId xmlns:p14="http://schemas.microsoft.com/office/powerpoint/2010/main" val="421591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250395-EC32-2041-B0CB-9CA7C4A4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공원</a:t>
            </a:r>
            <a:r>
              <a:rPr lang="en-US" altLang="ko-KR" dirty="0"/>
              <a:t>·</a:t>
            </a:r>
            <a:r>
              <a:rPr lang="ko-KR" altLang="en-US" dirty="0"/>
              <a:t>녹지</a:t>
            </a:r>
            <a:r>
              <a:rPr lang="en-US" altLang="ko-KR" dirty="0"/>
              <a:t>·</a:t>
            </a:r>
            <a:r>
              <a:rPr lang="ko-KR" altLang="en-US" dirty="0" err="1"/>
              <a:t>수변축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AF33193-FD5F-F711-2082-EFBA9083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기본 방향 </a:t>
            </a:r>
            <a:r>
              <a:rPr lang="ko-KR" altLang="en-US" dirty="0" err="1"/>
              <a:t>환상녹지축과</a:t>
            </a:r>
            <a:r>
              <a:rPr lang="ko-KR" altLang="en-US" dirty="0"/>
              <a:t> </a:t>
            </a:r>
            <a:r>
              <a:rPr lang="ko-KR" altLang="en-US" dirty="0" err="1"/>
              <a:t>남북녹지축을</a:t>
            </a:r>
            <a:r>
              <a:rPr lang="ko-KR" altLang="en-US" dirty="0"/>
              <a:t> 중심으로 도심 녹지 회복</a:t>
            </a:r>
            <a:endParaRPr lang="en-US" altLang="ko-KR" dirty="0"/>
          </a:p>
          <a:p>
            <a:r>
              <a:rPr lang="ko-KR" altLang="en-US" dirty="0"/>
              <a:t>  서울의 주 </a:t>
            </a:r>
            <a:r>
              <a:rPr lang="ko-KR" altLang="en-US" dirty="0" err="1"/>
              <a:t>녹지축인</a:t>
            </a:r>
            <a:r>
              <a:rPr lang="ko-KR" altLang="en-US" dirty="0"/>
              <a:t> ‘내</a:t>
            </a:r>
            <a:r>
              <a:rPr lang="en-US" altLang="ko-KR" dirty="0"/>
              <a:t>·</a:t>
            </a:r>
            <a:r>
              <a:rPr lang="ko-KR" altLang="en-US" dirty="0" err="1"/>
              <a:t>외사산</a:t>
            </a:r>
            <a:r>
              <a:rPr lang="ko-KR" altLang="en-US" dirty="0"/>
              <a:t> 중심의 </a:t>
            </a:r>
            <a:r>
              <a:rPr lang="ko-KR" altLang="en-US" dirty="0" err="1"/>
              <a:t>환상녹지축’과</a:t>
            </a:r>
            <a:r>
              <a:rPr lang="ko-KR" altLang="en-US" dirty="0"/>
              <a:t> ‘종묘</a:t>
            </a:r>
            <a:r>
              <a:rPr lang="en-US" altLang="ko-KR" dirty="0"/>
              <a:t>~</a:t>
            </a:r>
            <a:r>
              <a:rPr lang="ko-KR" altLang="en-US" dirty="0"/>
              <a:t>남산</a:t>
            </a:r>
            <a:r>
              <a:rPr lang="en-US" altLang="ko-KR" dirty="0"/>
              <a:t>~</a:t>
            </a:r>
            <a:r>
              <a:rPr lang="ko-KR" altLang="en-US" dirty="0"/>
              <a:t>용산공원</a:t>
            </a:r>
            <a:r>
              <a:rPr lang="en-US" altLang="ko-KR" dirty="0"/>
              <a:t>~</a:t>
            </a:r>
            <a:r>
              <a:rPr lang="ko-KR" altLang="en-US" dirty="0"/>
              <a:t>한강</a:t>
            </a:r>
            <a:r>
              <a:rPr lang="en-US" altLang="ko-KR" dirty="0"/>
              <a:t>~</a:t>
            </a:r>
            <a:r>
              <a:rPr lang="ko-KR" altLang="en-US" dirty="0"/>
              <a:t>현충원</a:t>
            </a:r>
            <a:r>
              <a:rPr lang="en-US" altLang="ko-KR" dirty="0"/>
              <a:t>~</a:t>
            </a:r>
            <a:r>
              <a:rPr lang="ko-KR" altLang="en-US" dirty="0"/>
              <a:t>관악산을 관통하는 </a:t>
            </a:r>
            <a:r>
              <a:rPr lang="ko-KR" altLang="en-US" dirty="0" err="1"/>
              <a:t>남북녹지축’을</a:t>
            </a:r>
            <a:r>
              <a:rPr lang="ko-KR" altLang="en-US" dirty="0"/>
              <a:t> 중심으로 도심 녹지를 회복한다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 </a:t>
            </a:r>
            <a:r>
              <a:rPr lang="ko-KR" altLang="en-US" dirty="0"/>
              <a:t>서울의 부족한 녹지공간을 확충하고 쾌적한 오픈스페이스를 창출하기 위해 건물과 도로 공간 등을 입체적으로 활용하여 </a:t>
            </a:r>
            <a:r>
              <a:rPr lang="en-US" altLang="ko-KR" dirty="0"/>
              <a:t>3</a:t>
            </a:r>
            <a:r>
              <a:rPr lang="ko-KR" altLang="en-US" dirty="0"/>
              <a:t>차원의 </a:t>
            </a:r>
            <a:r>
              <a:rPr lang="ko-KR" altLang="en-US" dirty="0" err="1"/>
              <a:t>그린인프라를</a:t>
            </a:r>
            <a:r>
              <a:rPr lang="ko-KR" altLang="en-US" dirty="0"/>
              <a:t> 확대 조성한다</a:t>
            </a:r>
          </a:p>
        </p:txBody>
      </p:sp>
    </p:spTree>
    <p:extLst>
      <p:ext uri="{BB962C8B-B14F-4D97-AF65-F5344CB8AC3E}">
        <p14:creationId xmlns:p14="http://schemas.microsoft.com/office/powerpoint/2010/main" val="855665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6C69C06-089E-8C01-97F3-A0B53A0C4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수변</a:t>
            </a:r>
            <a:r>
              <a:rPr lang="ko-KR" altLang="en-US" dirty="0"/>
              <a:t> 중심의 도시공간 개편 </a:t>
            </a:r>
            <a:endParaRPr lang="en-US" altLang="ko-KR" dirty="0"/>
          </a:p>
          <a:p>
            <a:r>
              <a:rPr lang="ko-KR" altLang="en-US" dirty="0"/>
              <a:t> </a:t>
            </a:r>
            <a:r>
              <a:rPr lang="ko-KR" altLang="en-US" dirty="0" err="1"/>
              <a:t>수변</a:t>
            </a:r>
            <a:r>
              <a:rPr lang="ko-KR" altLang="en-US" dirty="0"/>
              <a:t> 접근성을 강화하고 동네단위의 개천에서부터 </a:t>
            </a:r>
            <a:r>
              <a:rPr lang="en-US" altLang="ko-KR" dirty="0"/>
              <a:t>4</a:t>
            </a:r>
            <a:r>
              <a:rPr lang="ko-KR" altLang="en-US" dirty="0"/>
              <a:t>대 지천</a:t>
            </a:r>
            <a:r>
              <a:rPr lang="en-US" altLang="ko-KR" dirty="0"/>
              <a:t>(</a:t>
            </a:r>
            <a:r>
              <a:rPr lang="ko-KR" altLang="en-US" dirty="0" err="1"/>
              <a:t>안양천</a:t>
            </a:r>
            <a:r>
              <a:rPr lang="en-US" altLang="ko-KR" dirty="0"/>
              <a:t>·</a:t>
            </a:r>
            <a:r>
              <a:rPr lang="ko-KR" altLang="en-US" dirty="0" err="1"/>
              <a:t>홍제천</a:t>
            </a:r>
            <a:r>
              <a:rPr lang="en-US" altLang="ko-KR" dirty="0"/>
              <a:t>·</a:t>
            </a:r>
            <a:r>
              <a:rPr lang="ko-KR" altLang="en-US" dirty="0" err="1"/>
              <a:t>중랑천</a:t>
            </a:r>
            <a:r>
              <a:rPr lang="en-US" altLang="ko-KR" dirty="0"/>
              <a:t>·</a:t>
            </a:r>
            <a:r>
              <a:rPr lang="ko-KR" altLang="en-US" dirty="0" err="1"/>
              <a:t>탄천</a:t>
            </a:r>
            <a:r>
              <a:rPr lang="en-US" altLang="ko-KR" dirty="0"/>
              <a:t>), </a:t>
            </a:r>
            <a:r>
              <a:rPr lang="ko-KR" altLang="en-US" dirty="0"/>
              <a:t>한강으로 이어지는 </a:t>
            </a:r>
            <a:r>
              <a:rPr lang="ko-KR" altLang="en-US" dirty="0" err="1"/>
              <a:t>수변중심의</a:t>
            </a:r>
            <a:r>
              <a:rPr lang="ko-KR" altLang="en-US" dirty="0"/>
              <a:t> 공간구조를 구축하여 시민 생활</a:t>
            </a:r>
            <a:r>
              <a:rPr lang="en-US" altLang="ko-KR" dirty="0"/>
              <a:t>·</a:t>
            </a:r>
            <a:r>
              <a:rPr lang="ko-KR" altLang="en-US" dirty="0"/>
              <a:t>여가공간을 확대한다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 </a:t>
            </a:r>
            <a:r>
              <a:rPr lang="ko-KR" altLang="en-US" dirty="0" err="1"/>
              <a:t>수변의</a:t>
            </a:r>
            <a:r>
              <a:rPr lang="ko-KR" altLang="en-US" dirty="0"/>
              <a:t> 규모와 특성을 고려하고 감성요소를 도입하여 서울시 전역에서 다양한 </a:t>
            </a:r>
            <a:r>
              <a:rPr lang="ko-KR" altLang="en-US" dirty="0" err="1"/>
              <a:t>수변문화를</a:t>
            </a:r>
            <a:r>
              <a:rPr lang="ko-KR" altLang="en-US" dirty="0"/>
              <a:t> 활성화 한다</a:t>
            </a:r>
          </a:p>
        </p:txBody>
      </p:sp>
    </p:spTree>
    <p:extLst>
      <p:ext uri="{BB962C8B-B14F-4D97-AF65-F5344CB8AC3E}">
        <p14:creationId xmlns:p14="http://schemas.microsoft.com/office/powerpoint/2010/main" val="2735974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7669B2D-F483-AD5E-2108-0B3C73493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시민 삶의 질 향상과 </a:t>
            </a:r>
            <a:r>
              <a:rPr lang="ko-KR" altLang="en-US" dirty="0" err="1"/>
              <a:t>도시회복력</a:t>
            </a:r>
            <a:r>
              <a:rPr lang="ko-KR" altLang="en-US" dirty="0"/>
              <a:t> 강화를 위한 생활권 공원</a:t>
            </a:r>
            <a:r>
              <a:rPr lang="en-US" altLang="ko-KR" dirty="0"/>
              <a:t>·</a:t>
            </a:r>
            <a:r>
              <a:rPr lang="ko-KR" altLang="en-US" dirty="0"/>
              <a:t>녹지 네트워크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D1CF437-F84B-7FAE-83B5-AD19BC3B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시민의 여가</a:t>
            </a:r>
            <a:r>
              <a:rPr lang="en-US" altLang="ko-KR" dirty="0"/>
              <a:t>·</a:t>
            </a:r>
            <a:r>
              <a:rPr lang="ko-KR" altLang="en-US" dirty="0"/>
              <a:t>휴식 </a:t>
            </a:r>
            <a:r>
              <a:rPr lang="ko-KR" altLang="en-US" dirty="0" err="1"/>
              <a:t>공간뿐만</a:t>
            </a:r>
            <a:r>
              <a:rPr lang="ko-KR" altLang="en-US" dirty="0"/>
              <a:t> 아니라 기후변화에 따른 각종 환경 오염원 정화와 생물다양성 제고</a:t>
            </a:r>
            <a:r>
              <a:rPr lang="en-US" altLang="ko-KR" dirty="0"/>
              <a:t>, </a:t>
            </a:r>
            <a:r>
              <a:rPr lang="ko-KR" altLang="en-US" dirty="0"/>
              <a:t>자연재난 발생 시 대피공간</a:t>
            </a:r>
            <a:r>
              <a:rPr lang="en-US" altLang="ko-KR" dirty="0"/>
              <a:t>, </a:t>
            </a:r>
            <a:r>
              <a:rPr lang="ko-KR" altLang="en-US" dirty="0"/>
              <a:t>감염병 확산을 막는 완충공간 등의 역할을 하는 공원</a:t>
            </a:r>
            <a:r>
              <a:rPr lang="en-US" altLang="ko-KR" dirty="0"/>
              <a:t>·</a:t>
            </a:r>
            <a:r>
              <a:rPr lang="ko-KR" altLang="en-US" dirty="0"/>
              <a:t>녹지를 </a:t>
            </a:r>
            <a:r>
              <a:rPr lang="ko-KR" altLang="en-US" dirty="0" err="1"/>
              <a:t>지속적으</a:t>
            </a:r>
            <a:r>
              <a:rPr lang="ko-KR" altLang="en-US" dirty="0"/>
              <a:t> 로 확보한다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 </a:t>
            </a:r>
            <a:r>
              <a:rPr lang="ko-KR" altLang="en-US" dirty="0"/>
              <a:t>생활권 내에서 시민이 언제 어디서나 쉽게 녹지공간을 향유할 수 있도록 내</a:t>
            </a:r>
            <a:r>
              <a:rPr lang="en-US" altLang="ko-KR" dirty="0"/>
              <a:t>·</a:t>
            </a:r>
            <a:r>
              <a:rPr lang="ko-KR" altLang="en-US" dirty="0" err="1"/>
              <a:t>외사산</a:t>
            </a:r>
            <a:r>
              <a:rPr lang="ko-KR" altLang="en-US" dirty="0"/>
              <a:t> 둘레길과 기성 시가지 내 공원을 연결하여 시민의 공원</a:t>
            </a:r>
            <a:r>
              <a:rPr lang="en-US" altLang="ko-KR" dirty="0"/>
              <a:t>·</a:t>
            </a:r>
            <a:r>
              <a:rPr lang="ko-KR" altLang="en-US" dirty="0"/>
              <a:t>녹지 접근성을 강화한다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 </a:t>
            </a:r>
            <a:r>
              <a:rPr lang="ko-KR" altLang="en-US" dirty="0"/>
              <a:t>도시공기순환을 유도하여 </a:t>
            </a:r>
            <a:r>
              <a:rPr lang="ko-KR" altLang="en-US" dirty="0" err="1"/>
              <a:t>열섬현상을</a:t>
            </a:r>
            <a:r>
              <a:rPr lang="ko-KR" altLang="en-US" dirty="0"/>
              <a:t> 완화하고 미세먼지를 저감할 수 있도록 </a:t>
            </a:r>
            <a:r>
              <a:rPr lang="ko-KR" altLang="en-US" dirty="0" err="1"/>
              <a:t>바람길숲</a:t>
            </a:r>
            <a:r>
              <a:rPr lang="ko-KR" altLang="en-US" dirty="0"/>
              <a:t> 체계를 확보하며 서울 전체 공원</a:t>
            </a:r>
            <a:r>
              <a:rPr lang="en-US" altLang="ko-KR" dirty="0"/>
              <a:t>·</a:t>
            </a:r>
            <a:r>
              <a:rPr lang="ko-KR" altLang="en-US" dirty="0"/>
              <a:t>녹지가 유기적으로 연계되는 그린네트워크를 구축한다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358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17E301-3D0C-E089-4EE1-05764E046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서울을 관통하는 </a:t>
            </a:r>
            <a:r>
              <a:rPr lang="ko-KR" altLang="en-US" dirty="0" err="1"/>
              <a:t>남북녹지축을</a:t>
            </a:r>
            <a:r>
              <a:rPr lang="ko-KR" altLang="en-US" dirty="0"/>
              <a:t> 따라 녹지공간 확충과 공원</a:t>
            </a:r>
            <a:r>
              <a:rPr lang="en-US" altLang="ko-KR" dirty="0"/>
              <a:t>·</a:t>
            </a:r>
            <a:r>
              <a:rPr lang="ko-KR" altLang="en-US" dirty="0"/>
              <a:t>녹지 간 연계 강화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51102B-B2F1-F827-A3E2-DDE0365ED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 북한산에서 관악산으로 이어지는 </a:t>
            </a:r>
            <a:r>
              <a:rPr lang="ko-KR" altLang="en-US" sz="2000" dirty="0" err="1"/>
              <a:t>남북녹지축은</a:t>
            </a:r>
            <a:r>
              <a:rPr lang="ko-KR" altLang="en-US" sz="2000" dirty="0"/>
              <a:t> 외사산과 내사산을 연결하는 </a:t>
            </a:r>
            <a:r>
              <a:rPr lang="ko-KR" altLang="en-US" sz="2000" dirty="0" err="1"/>
              <a:t>생태녹지축과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내사산</a:t>
            </a:r>
            <a:r>
              <a:rPr lang="ko-KR" altLang="en-US" sz="2000" dirty="0"/>
              <a:t> 과 한강을 연결하는 </a:t>
            </a:r>
            <a:r>
              <a:rPr lang="ko-KR" altLang="en-US" sz="2000" dirty="0" err="1"/>
              <a:t>보행녹지축으로</a:t>
            </a:r>
            <a:r>
              <a:rPr lang="ko-KR" altLang="en-US" sz="2000" dirty="0"/>
              <a:t> 구분된다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서울도심을 녹지생태도심으로 조성할 수 있도록 종묘</a:t>
            </a:r>
            <a:r>
              <a:rPr lang="en-US" altLang="ko-KR" sz="2000" dirty="0"/>
              <a:t>~</a:t>
            </a:r>
            <a:r>
              <a:rPr lang="ko-KR" altLang="en-US" sz="2000" dirty="0"/>
              <a:t>세운상가</a:t>
            </a:r>
            <a:r>
              <a:rPr lang="en-US" altLang="ko-KR" sz="2000" dirty="0"/>
              <a:t>~</a:t>
            </a:r>
            <a:r>
              <a:rPr lang="ko-KR" altLang="en-US" sz="2000" dirty="0"/>
              <a:t>퇴계로를 중심으로 입체적 선형 공원을 조성하고 </a:t>
            </a:r>
            <a:r>
              <a:rPr lang="ko-KR" altLang="en-US" sz="2000" dirty="0" err="1"/>
              <a:t>블록별</a:t>
            </a:r>
            <a:r>
              <a:rPr lang="ko-KR" altLang="en-US" sz="2000" dirty="0"/>
              <a:t> 거점공원을 확충하여 우선적으로 </a:t>
            </a:r>
            <a:r>
              <a:rPr lang="ko-KR" altLang="en-US" sz="2000" dirty="0" err="1"/>
              <a:t>녹지축</a:t>
            </a:r>
            <a:r>
              <a:rPr lang="ko-KR" altLang="en-US" sz="2000" dirty="0"/>
              <a:t> 연결</a:t>
            </a:r>
            <a:endParaRPr lang="en-US" altLang="ko-KR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남산</a:t>
            </a:r>
            <a:r>
              <a:rPr lang="en-US" altLang="ko-KR" sz="2000" dirty="0"/>
              <a:t>~</a:t>
            </a:r>
            <a:r>
              <a:rPr lang="ko-KR" altLang="en-US" sz="2000" dirty="0"/>
              <a:t>용산공원</a:t>
            </a:r>
            <a:r>
              <a:rPr lang="en-US" altLang="ko-KR" sz="2000" dirty="0"/>
              <a:t>~</a:t>
            </a:r>
            <a:r>
              <a:rPr lang="ko-KR" altLang="en-US" sz="2000" dirty="0"/>
              <a:t>한강으로 이어지는 </a:t>
            </a:r>
            <a:r>
              <a:rPr lang="ko-KR" altLang="en-US" sz="2000" dirty="0" err="1"/>
              <a:t>보행녹지축을</a:t>
            </a:r>
            <a:r>
              <a:rPr lang="ko-KR" altLang="en-US" sz="2000" dirty="0"/>
              <a:t> 용산공원 조성과 연계하여 벽면 녹화</a:t>
            </a:r>
            <a:r>
              <a:rPr lang="en-US" altLang="ko-KR" sz="2000" dirty="0"/>
              <a:t>, </a:t>
            </a:r>
            <a:r>
              <a:rPr lang="ko-KR" altLang="en-US" sz="2000" dirty="0"/>
              <a:t>입체적 녹화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입체보행교</a:t>
            </a:r>
            <a:r>
              <a:rPr lang="ko-KR" altLang="en-US" sz="2000" dirty="0"/>
              <a:t> 설치 등 다양하고 창의적인 방식으로 점진적 연결</a:t>
            </a:r>
            <a:endParaRPr lang="en-US" altLang="ko-KR" sz="2000" dirty="0"/>
          </a:p>
          <a:p>
            <a:r>
              <a:rPr lang="ko-KR" altLang="en-US" sz="2000" dirty="0"/>
              <a:t>  용산공원은 역사</a:t>
            </a:r>
            <a:r>
              <a:rPr lang="en-US" altLang="ko-KR" sz="2000" dirty="0"/>
              <a:t>·</a:t>
            </a:r>
            <a:r>
              <a:rPr lang="ko-KR" altLang="en-US" sz="2000" dirty="0"/>
              <a:t>문화중심 공간으로서 </a:t>
            </a:r>
            <a:r>
              <a:rPr lang="ko-KR" altLang="en-US" sz="2000" dirty="0" err="1"/>
              <a:t>남북녹지축과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한강축이</a:t>
            </a:r>
            <a:r>
              <a:rPr lang="ko-KR" altLang="en-US" sz="2000" dirty="0"/>
              <a:t> 자연스럽게 교차하며 녹지가 전 방위로 확대될 수 있도록 인근 공원</a:t>
            </a:r>
            <a:r>
              <a:rPr lang="en-US" altLang="ko-KR" sz="2000" dirty="0"/>
              <a:t>·</a:t>
            </a:r>
            <a:r>
              <a:rPr lang="ko-KR" altLang="en-US" sz="2000" dirty="0"/>
              <a:t>녹지와 연계성을 고려하여 개발한다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용산공원의 조성 및 관리</a:t>
            </a:r>
            <a:r>
              <a:rPr lang="en-US" altLang="ko-KR" sz="2000" dirty="0"/>
              <a:t>·</a:t>
            </a:r>
            <a:r>
              <a:rPr lang="ko-KR" altLang="en-US" sz="2000" dirty="0"/>
              <a:t>운영에서 서울도시기본계획과 정합성을 확보</a:t>
            </a:r>
          </a:p>
        </p:txBody>
      </p:sp>
    </p:spTree>
    <p:extLst>
      <p:ext uri="{BB962C8B-B14F-4D97-AF65-F5344CB8AC3E}">
        <p14:creationId xmlns:p14="http://schemas.microsoft.com/office/powerpoint/2010/main" val="991033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DC4E03-8F63-528F-01BB-BE80CE30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수변공간</a:t>
            </a:r>
            <a:r>
              <a:rPr lang="ko-KR" altLang="en-US" dirty="0"/>
              <a:t> 잠재력 발굴 및 </a:t>
            </a:r>
            <a:r>
              <a:rPr lang="ko-KR" altLang="en-US" dirty="0" err="1"/>
              <a:t>소하천</a:t>
            </a:r>
            <a:r>
              <a:rPr lang="en-US" altLang="ko-KR" dirty="0"/>
              <a:t>-</a:t>
            </a:r>
            <a:r>
              <a:rPr lang="ko-KR" altLang="en-US" dirty="0"/>
              <a:t>지천</a:t>
            </a:r>
            <a:r>
              <a:rPr lang="en-US" altLang="ko-KR" dirty="0"/>
              <a:t>-</a:t>
            </a:r>
            <a:r>
              <a:rPr lang="ko-KR" altLang="en-US" dirty="0"/>
              <a:t>한강의 </a:t>
            </a:r>
            <a:r>
              <a:rPr lang="ko-KR" altLang="en-US" dirty="0" err="1"/>
              <a:t>수변공간</a:t>
            </a:r>
            <a:r>
              <a:rPr lang="ko-KR" altLang="en-US" dirty="0"/>
              <a:t> 연결성 강화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12A88B0-63D3-B91B-6CD6-9067D1C80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주민과 자치구 주도로 도시공간 개선사업을 추진하여 소하천에서 지천으로</a:t>
            </a:r>
            <a:r>
              <a:rPr lang="en-US" altLang="ko-KR" dirty="0"/>
              <a:t>, </a:t>
            </a:r>
            <a:r>
              <a:rPr lang="ko-KR" altLang="en-US" dirty="0"/>
              <a:t>지천에서 한강으로 </a:t>
            </a:r>
            <a:r>
              <a:rPr lang="ko-KR" altLang="en-US" dirty="0" err="1"/>
              <a:t>수변공간의</a:t>
            </a:r>
            <a:r>
              <a:rPr lang="ko-KR" altLang="en-US" dirty="0"/>
              <a:t> 연결성을 단계적으로 확보</a:t>
            </a:r>
            <a:r>
              <a:rPr lang="en-US" altLang="ko-KR" dirty="0"/>
              <a:t>·</a:t>
            </a:r>
            <a:r>
              <a:rPr lang="ko-KR" altLang="en-US" dirty="0"/>
              <a:t>강화한다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다양한 지역자산을 기반으로 </a:t>
            </a:r>
            <a:r>
              <a:rPr lang="ko-KR" altLang="en-US" dirty="0" err="1"/>
              <a:t>수변명소를</a:t>
            </a:r>
            <a:r>
              <a:rPr lang="ko-KR" altLang="en-US" dirty="0"/>
              <a:t> 조성하고 시민의 일상 공간이 되도록 적극 활용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기존 복개구조물에 감성요소를 도입하고 지역 명소로 전환하여 지역상권의 활성화 도모 </a:t>
            </a:r>
            <a:endParaRPr lang="en-US" altLang="ko-KR" dirty="0"/>
          </a:p>
          <a:p>
            <a:r>
              <a:rPr lang="ko-KR" altLang="en-US" dirty="0"/>
              <a:t> 한강 등 </a:t>
            </a:r>
            <a:r>
              <a:rPr lang="ko-KR" altLang="en-US" dirty="0" err="1"/>
              <a:t>수변과</a:t>
            </a:r>
            <a:r>
              <a:rPr lang="ko-KR" altLang="en-US" dirty="0"/>
              <a:t> 인접한 공간을 개발 시 </a:t>
            </a:r>
            <a:r>
              <a:rPr lang="ko-KR" altLang="en-US" dirty="0" err="1"/>
              <a:t>바람길</a:t>
            </a:r>
            <a:r>
              <a:rPr lang="en-US" altLang="ko-KR" dirty="0"/>
              <a:t>, </a:t>
            </a:r>
            <a:r>
              <a:rPr lang="ko-KR" altLang="en-US" dirty="0" err="1"/>
              <a:t>열환경</a:t>
            </a:r>
            <a:r>
              <a:rPr lang="ko-KR" altLang="en-US" dirty="0"/>
              <a:t> 등 기후인자들을 최대한 고려한다</a:t>
            </a:r>
          </a:p>
        </p:txBody>
      </p:sp>
    </p:spTree>
    <p:extLst>
      <p:ext uri="{BB962C8B-B14F-4D97-AF65-F5344CB8AC3E}">
        <p14:creationId xmlns:p14="http://schemas.microsoft.com/office/powerpoint/2010/main" val="3288494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32BFB5-C34F-B13B-2B18-CFE96257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생활권 내 공원</a:t>
            </a:r>
            <a:r>
              <a:rPr lang="en-US" altLang="ko-KR" dirty="0"/>
              <a:t>·</a:t>
            </a:r>
            <a:r>
              <a:rPr lang="ko-KR" altLang="en-US" dirty="0"/>
              <a:t>녹지의 확충</a:t>
            </a:r>
            <a:r>
              <a:rPr lang="en-US" altLang="ko-KR" dirty="0"/>
              <a:t>·</a:t>
            </a:r>
            <a:r>
              <a:rPr lang="ko-KR" altLang="en-US" dirty="0"/>
              <a:t>정비로 녹지</a:t>
            </a:r>
            <a:r>
              <a:rPr lang="en-US" altLang="ko-KR" dirty="0"/>
              <a:t>·</a:t>
            </a:r>
            <a:r>
              <a:rPr lang="ko-KR" altLang="en-US" dirty="0"/>
              <a:t>생태계 네트워크인 ‘그린 </a:t>
            </a:r>
            <a:r>
              <a:rPr lang="ko-KR" altLang="en-US" dirty="0" err="1"/>
              <a:t>클린</a:t>
            </a:r>
            <a:r>
              <a:rPr lang="ko-KR" altLang="en-US" dirty="0"/>
              <a:t> </a:t>
            </a:r>
            <a:r>
              <a:rPr lang="ko-KR" altLang="en-US" dirty="0" err="1"/>
              <a:t>코리도어</a:t>
            </a:r>
            <a:r>
              <a:rPr lang="ko-KR" altLang="en-US" dirty="0"/>
              <a:t>’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0AC15FE-1DB2-248E-A439-34B5A005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 서울시 주요 </a:t>
            </a:r>
            <a:r>
              <a:rPr lang="ko-KR" altLang="en-US" sz="2400" dirty="0" err="1"/>
              <a:t>녹지축에서</a:t>
            </a:r>
            <a:r>
              <a:rPr lang="ko-KR" altLang="en-US" sz="2400" dirty="0"/>
              <a:t> 생활권 녹지까지 이어지는 그린 </a:t>
            </a:r>
            <a:r>
              <a:rPr lang="ko-KR" altLang="en-US" sz="2400" dirty="0" err="1"/>
              <a:t>클린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코리도어</a:t>
            </a:r>
            <a:r>
              <a:rPr lang="en-US" altLang="ko-KR" sz="2400" dirty="0"/>
              <a:t>(Green-Clean-Corridor)</a:t>
            </a:r>
            <a:r>
              <a:rPr lang="ko-KR" altLang="en-US" sz="2400" dirty="0"/>
              <a:t>를 구축하여</a:t>
            </a:r>
            <a:r>
              <a:rPr lang="en-US" altLang="ko-KR" sz="2400" dirty="0"/>
              <a:t>, </a:t>
            </a:r>
            <a:r>
              <a:rPr lang="ko-KR" altLang="en-US" sz="2400" dirty="0"/>
              <a:t>도시 내 연속적인 </a:t>
            </a:r>
            <a:r>
              <a:rPr lang="ko-KR" altLang="en-US" sz="2400" dirty="0" err="1"/>
              <a:t>녹지축을</a:t>
            </a:r>
            <a:r>
              <a:rPr lang="ko-KR" altLang="en-US" sz="2400" dirty="0"/>
              <a:t> 따라 신선한 공기 순환을 유도한다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도로 등으로 단절되거나 훼손된 </a:t>
            </a:r>
            <a:r>
              <a:rPr lang="ko-KR" altLang="en-US" sz="2400" dirty="0" err="1"/>
              <a:t>녹지축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하천축을</a:t>
            </a:r>
            <a:r>
              <a:rPr lang="ko-KR" altLang="en-US" sz="2400" dirty="0"/>
              <a:t> 복원하고 녹지연결로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에코브릿지</a:t>
            </a:r>
            <a:r>
              <a:rPr lang="ko-KR" altLang="en-US" sz="2400" dirty="0"/>
              <a:t> 등 다양한 </a:t>
            </a:r>
            <a:r>
              <a:rPr lang="ko-KR" altLang="en-US" sz="2400" dirty="0" err="1"/>
              <a:t>녹지축</a:t>
            </a:r>
            <a:r>
              <a:rPr lang="ko-KR" altLang="en-US" sz="2400" dirty="0"/>
              <a:t> 연계수단을 도입하여 동</a:t>
            </a:r>
            <a:r>
              <a:rPr lang="en-US" altLang="ko-KR" sz="2400" dirty="0"/>
              <a:t>·</a:t>
            </a:r>
            <a:r>
              <a:rPr lang="ko-KR" altLang="en-US" sz="2400" dirty="0"/>
              <a:t>식물이 서식할 수 있는 환경을 조성</a:t>
            </a:r>
            <a:endParaRPr lang="en-US" altLang="ko-KR" sz="2400" dirty="0"/>
          </a:p>
          <a:p>
            <a:r>
              <a:rPr lang="ko-KR" altLang="en-US" sz="2400" dirty="0"/>
              <a:t>  시민 누구나 거주지에 관계없이 내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외사산</a:t>
            </a:r>
            <a:r>
              <a:rPr lang="ko-KR" altLang="en-US" sz="2400" dirty="0"/>
              <a:t> 둘레길과 한강변으로 쉽게 접근할 수 있도록 생활권 내 공원</a:t>
            </a:r>
            <a:r>
              <a:rPr lang="en-US" altLang="ko-KR" sz="2400" dirty="0"/>
              <a:t>·</a:t>
            </a:r>
            <a:r>
              <a:rPr lang="ko-KR" altLang="en-US" sz="2400" dirty="0"/>
              <a:t>녹지를 확충하여 서울시 전역의 녹지 연결체계를 구축한다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공공청사</a:t>
            </a:r>
            <a:r>
              <a:rPr lang="en-US" altLang="ko-KR" sz="2400" dirty="0"/>
              <a:t>, </a:t>
            </a:r>
            <a:r>
              <a:rPr lang="ko-KR" altLang="en-US" sz="2400" dirty="0"/>
              <a:t>공용주차장</a:t>
            </a:r>
            <a:r>
              <a:rPr lang="en-US" altLang="ko-KR" sz="2400" dirty="0"/>
              <a:t>, </a:t>
            </a:r>
            <a:r>
              <a:rPr lang="ko-KR" altLang="en-US" sz="2400" dirty="0"/>
              <a:t>학교 등에 대한 복합화</a:t>
            </a:r>
            <a:r>
              <a:rPr lang="en-US" altLang="ko-KR" sz="2400" dirty="0"/>
              <a:t>, </a:t>
            </a:r>
            <a:r>
              <a:rPr lang="ko-KR" altLang="en-US" sz="2400" dirty="0"/>
              <a:t>민간시설의 옥상개방 등으로 동네공원 확보</a:t>
            </a:r>
          </a:p>
        </p:txBody>
      </p:sp>
    </p:spTree>
    <p:extLst>
      <p:ext uri="{BB962C8B-B14F-4D97-AF65-F5344CB8AC3E}">
        <p14:creationId xmlns:p14="http://schemas.microsoft.com/office/powerpoint/2010/main" val="417728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0486" y="323397"/>
            <a:ext cx="10515600" cy="4351338"/>
          </a:xfrm>
        </p:spPr>
        <p:txBody>
          <a:bodyPr/>
          <a:lstStyle/>
          <a:p>
            <a:r>
              <a:rPr lang="en-US" altLang="ko-KR" dirty="0"/>
              <a:t>8) </a:t>
            </a:r>
            <a:r>
              <a:rPr lang="ko-KR" altLang="en-US" dirty="0"/>
              <a:t>건축물 및 주택 노후화는 심화되고 </a:t>
            </a:r>
            <a:r>
              <a:rPr lang="ko-KR" altLang="en-US" dirty="0" err="1"/>
              <a:t>신축실적은</a:t>
            </a:r>
            <a:r>
              <a:rPr lang="ko-KR" altLang="en-US" dirty="0"/>
              <a:t> 저조 </a:t>
            </a:r>
            <a:r>
              <a:rPr lang="en-US" altLang="ko-KR" dirty="0"/>
              <a:t>30</a:t>
            </a:r>
            <a:r>
              <a:rPr lang="ko-KR" altLang="en-US" dirty="0"/>
              <a:t>년 이상 경과된 건축물은 전체 건축물의 절반</a:t>
            </a:r>
            <a:r>
              <a:rPr lang="en-US" altLang="ko-KR" dirty="0"/>
              <a:t>, </a:t>
            </a:r>
            <a:r>
              <a:rPr lang="ko-KR" altLang="en-US" dirty="0" err="1"/>
              <a:t>노후주택은</a:t>
            </a:r>
            <a:r>
              <a:rPr lang="ko-KR" altLang="en-US" dirty="0"/>
              <a:t> 전체 주택의 </a:t>
            </a:r>
            <a:r>
              <a:rPr lang="en-US" altLang="ko-KR" dirty="0"/>
              <a:t>18% </a:t>
            </a:r>
          </a:p>
          <a:p>
            <a:r>
              <a:rPr lang="en-US" altLang="ko-KR" dirty="0"/>
              <a:t> 2021</a:t>
            </a:r>
            <a:r>
              <a:rPr lang="ko-KR" altLang="en-US" dirty="0"/>
              <a:t>년 현재 서울 전체 건축물의 </a:t>
            </a:r>
            <a:r>
              <a:rPr lang="en-US" altLang="ko-KR" dirty="0"/>
              <a:t>49.5%</a:t>
            </a:r>
            <a:r>
              <a:rPr lang="ko-KR" altLang="en-US" dirty="0"/>
              <a:t>가 </a:t>
            </a:r>
            <a:r>
              <a:rPr lang="en-US" altLang="ko-KR" dirty="0"/>
              <a:t>30</a:t>
            </a:r>
            <a:r>
              <a:rPr lang="ko-KR" altLang="en-US" dirty="0"/>
              <a:t>년 이상인 것으로 나타났다</a:t>
            </a:r>
            <a:r>
              <a:rPr lang="en-US" altLang="ko-KR" dirty="0"/>
              <a:t>. </a:t>
            </a:r>
            <a:r>
              <a:rPr lang="ko-KR" altLang="en-US" dirty="0"/>
              <a:t>철거나 신축 없이 현재의 상태가 유지된다면 </a:t>
            </a:r>
            <a:r>
              <a:rPr lang="en-US" altLang="ko-KR" dirty="0"/>
              <a:t>2024</a:t>
            </a:r>
            <a:r>
              <a:rPr lang="ko-KR" altLang="en-US" dirty="0"/>
              <a:t>년에는 </a:t>
            </a:r>
            <a:r>
              <a:rPr lang="en-US" altLang="ko-KR" dirty="0"/>
              <a:t>30</a:t>
            </a:r>
            <a:r>
              <a:rPr lang="ko-KR" altLang="en-US" dirty="0"/>
              <a:t>년 이상 경과된 건축물의 비율이 </a:t>
            </a:r>
            <a:r>
              <a:rPr lang="en-US" altLang="ko-KR" dirty="0"/>
              <a:t>61.8%</a:t>
            </a:r>
            <a:r>
              <a:rPr lang="ko-KR" altLang="en-US" dirty="0"/>
              <a:t>까지 증가할 것으로 전망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2" y="3311978"/>
            <a:ext cx="4710274" cy="35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0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E044B149-635F-5420-704E-7C36C2A92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577" y="124657"/>
            <a:ext cx="6393610" cy="6608686"/>
          </a:xfrm>
        </p:spPr>
      </p:pic>
    </p:spTree>
    <p:extLst>
      <p:ext uri="{BB962C8B-B14F-4D97-AF65-F5344CB8AC3E}">
        <p14:creationId xmlns:p14="http://schemas.microsoft.com/office/powerpoint/2010/main" val="1544624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53632C-2DF0-3C4B-047E-3D9E255B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118p  </a:t>
            </a:r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절 토지이용계획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5C43BAF-2A20-6572-7D75-3B4831BA1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디지털 전환에 따른 토지이용 변화에 대응할 수 있도록 융</a:t>
            </a:r>
            <a:r>
              <a:rPr lang="en-US" altLang="ko-KR" sz="2000" dirty="0"/>
              <a:t>·</a:t>
            </a:r>
            <a:r>
              <a:rPr lang="ko-KR" altLang="en-US" sz="2000" dirty="0"/>
              <a:t>복합 토지이용체계 확립 </a:t>
            </a:r>
            <a:endParaRPr lang="en-US" altLang="ko-KR" sz="2000" dirty="0"/>
          </a:p>
          <a:p>
            <a:r>
              <a:rPr lang="ko-KR" altLang="en-US" sz="2000" dirty="0"/>
              <a:t> 디지털 전환으로 </a:t>
            </a:r>
            <a:r>
              <a:rPr lang="ko-KR" altLang="en-US" sz="2000" dirty="0" err="1"/>
              <a:t>비대면</a:t>
            </a:r>
            <a:r>
              <a:rPr lang="ko-KR" altLang="en-US" sz="2000" dirty="0"/>
              <a:t> 생활방식이 일상화되면서 업무</a:t>
            </a:r>
            <a:r>
              <a:rPr lang="en-US" altLang="ko-KR" sz="2000" dirty="0"/>
              <a:t>, </a:t>
            </a:r>
            <a:r>
              <a:rPr lang="ko-KR" altLang="en-US" sz="2000" dirty="0"/>
              <a:t>교육</a:t>
            </a:r>
            <a:r>
              <a:rPr lang="en-US" altLang="ko-KR" sz="2000" dirty="0"/>
              <a:t>, </a:t>
            </a:r>
            <a:r>
              <a:rPr lang="ko-KR" altLang="en-US" sz="2000" dirty="0"/>
              <a:t>소비</a:t>
            </a:r>
            <a:r>
              <a:rPr lang="en-US" altLang="ko-KR" sz="2000" dirty="0"/>
              <a:t>, </a:t>
            </a:r>
            <a:r>
              <a:rPr lang="ko-KR" altLang="en-US" sz="2000" dirty="0"/>
              <a:t>주거 등 생활 전 분야에 걸쳐 토지이용의 경계는 모호해지고 재구성된다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이러한 여건 변화를 반영하여 보다 유연하고 융복합적 인 토지이용체계로 전환해야 한다</a:t>
            </a:r>
            <a:r>
              <a:rPr lang="en-US" altLang="ko-KR" sz="2000" dirty="0"/>
              <a:t>. </a:t>
            </a:r>
            <a:r>
              <a:rPr lang="ko-KR" altLang="en-US" sz="2000" dirty="0"/>
              <a:t>압축적</a:t>
            </a:r>
            <a:r>
              <a:rPr lang="en-US" altLang="ko-KR" sz="2000" dirty="0"/>
              <a:t>·</a:t>
            </a:r>
            <a:r>
              <a:rPr lang="ko-KR" altLang="en-US" sz="2000" dirty="0"/>
              <a:t>친환경적 토지이용으로 탄소중립도시 구현 및 지속가능성 강화 </a:t>
            </a:r>
            <a:endParaRPr lang="en-US" altLang="ko-KR" sz="2000" dirty="0"/>
          </a:p>
          <a:p>
            <a:r>
              <a:rPr lang="ko-KR" altLang="en-US" sz="2000" dirty="0"/>
              <a:t> 에너지 생산부터 소비</a:t>
            </a:r>
            <a:r>
              <a:rPr lang="en-US" altLang="ko-KR" sz="2000" dirty="0"/>
              <a:t>, </a:t>
            </a:r>
            <a:r>
              <a:rPr lang="ko-KR" altLang="en-US" sz="2000" dirty="0"/>
              <a:t>재활용까지 전 과정에서 에너지를 절약하고 환경오염을 최소화하며 생태계 물질 순환기능을 원활하게 하는 토지이용으로 탄소 배출 저감을 도모한다</a:t>
            </a:r>
            <a:r>
              <a:rPr lang="en-US" altLang="ko-KR" sz="2000" dirty="0"/>
              <a:t>.  </a:t>
            </a:r>
            <a:r>
              <a:rPr lang="ko-KR" altLang="en-US" sz="2000" dirty="0"/>
              <a:t>탄소중립을 실현하는 에너지 효율</a:t>
            </a:r>
            <a:r>
              <a:rPr lang="en-US" altLang="ko-KR" sz="2000" dirty="0"/>
              <a:t>·</a:t>
            </a:r>
            <a:r>
              <a:rPr lang="ko-KR" altLang="en-US" sz="2000" dirty="0"/>
              <a:t>절약형 공간구조를 지향하기 위해</a:t>
            </a:r>
            <a:r>
              <a:rPr lang="en-US" altLang="ko-KR" sz="2000" dirty="0"/>
              <a:t>, </a:t>
            </a:r>
            <a:r>
              <a:rPr lang="ko-KR" altLang="en-US" sz="2000" dirty="0"/>
              <a:t>대중교통을 중심으로 기반 시설과 연동한 압축적이며 입체</a:t>
            </a:r>
            <a:r>
              <a:rPr lang="en-US" altLang="ko-KR" sz="2000" dirty="0"/>
              <a:t>·</a:t>
            </a:r>
            <a:r>
              <a:rPr lang="ko-KR" altLang="en-US" sz="2000" dirty="0"/>
              <a:t>복합적인 토지이용을 유도한다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 </a:t>
            </a:r>
            <a:r>
              <a:rPr lang="ko-KR" altLang="en-US" sz="2000" dirty="0"/>
              <a:t>탄소흡수 능력을 증진하기 위한 공원</a:t>
            </a:r>
            <a:r>
              <a:rPr lang="en-US" altLang="ko-KR" sz="2000" dirty="0"/>
              <a:t>·</a:t>
            </a:r>
            <a:r>
              <a:rPr lang="ko-KR" altLang="en-US" sz="2000" dirty="0"/>
              <a:t>녹지의 확대</a:t>
            </a:r>
            <a:r>
              <a:rPr lang="en-US" altLang="ko-KR" sz="2000" dirty="0"/>
              <a:t>, </a:t>
            </a:r>
            <a:r>
              <a:rPr lang="ko-KR" altLang="en-US" sz="2000" dirty="0"/>
              <a:t>생태네트워크 구축</a:t>
            </a:r>
            <a:r>
              <a:rPr lang="en-US" altLang="ko-KR" sz="2000" dirty="0"/>
              <a:t>, </a:t>
            </a:r>
            <a:r>
              <a:rPr lang="ko-KR" altLang="en-US" sz="2000" dirty="0"/>
              <a:t>개발제한구역 보존</a:t>
            </a:r>
            <a:r>
              <a:rPr lang="en-US" altLang="ko-KR" sz="2000" dirty="0"/>
              <a:t>·</a:t>
            </a:r>
            <a:r>
              <a:rPr lang="ko-KR" altLang="en-US" sz="2000" dirty="0"/>
              <a:t>복구 등을 지속적으로 추진한다</a:t>
            </a:r>
          </a:p>
        </p:txBody>
      </p:sp>
    </p:spTree>
    <p:extLst>
      <p:ext uri="{BB962C8B-B14F-4D97-AF65-F5344CB8AC3E}">
        <p14:creationId xmlns:p14="http://schemas.microsoft.com/office/powerpoint/2010/main" val="2029757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832A70D-0272-02FD-51F8-7DF006BDF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기후변화 및 신종재난에 대한 회복탄력적 대응체계 마련 </a:t>
            </a:r>
            <a:endParaRPr lang="en-US" altLang="ko-KR" sz="2000" dirty="0"/>
          </a:p>
          <a:p>
            <a:r>
              <a:rPr lang="ko-KR" altLang="en-US" sz="2000" dirty="0"/>
              <a:t> 기후변화로 다양해지고 대형화되는 각종 재해와 신종 복합재난을 예방하면서도 빠르고 유연하게 대 응할 수 있도록 회복탄력적 도시공간을 구축한다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이를 위해 과중해진 중심지 기능을 분산하여 생활 </a:t>
            </a:r>
            <a:r>
              <a:rPr lang="ko-KR" altLang="en-US" sz="2000" dirty="0" err="1"/>
              <a:t>권별</a:t>
            </a:r>
            <a:r>
              <a:rPr lang="ko-KR" altLang="en-US" sz="2000" dirty="0"/>
              <a:t> 중심기능 및 자족성을 확보하고 자연환경의 보존</a:t>
            </a:r>
            <a:r>
              <a:rPr lang="en-US" altLang="ko-KR" sz="2000" dirty="0"/>
              <a:t>·</a:t>
            </a:r>
            <a:r>
              <a:rPr lang="ko-KR" altLang="en-US" sz="2000" dirty="0"/>
              <a:t>관리를 강화한다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 err="1"/>
              <a:t>바람길</a:t>
            </a:r>
            <a:r>
              <a:rPr lang="ko-KR" altLang="en-US" sz="2000" dirty="0"/>
              <a:t> 확보</a:t>
            </a:r>
            <a:r>
              <a:rPr lang="en-US" altLang="ko-KR" sz="2000" dirty="0"/>
              <a:t>, </a:t>
            </a:r>
            <a:r>
              <a:rPr lang="ko-KR" altLang="en-US" sz="2000" dirty="0"/>
              <a:t>투수면 및 </a:t>
            </a:r>
            <a:r>
              <a:rPr lang="ko-KR" altLang="en-US" sz="2000" dirty="0" err="1"/>
              <a:t>생태면적률</a:t>
            </a:r>
            <a:r>
              <a:rPr lang="ko-KR" altLang="en-US" sz="2000" dirty="0"/>
              <a:t> 적용의 확대 등 재해예방을 위한 친환경적 토지이용을 강화하고 유사시 생활권 경계의 녹지</a:t>
            </a:r>
            <a:r>
              <a:rPr lang="en-US" altLang="ko-KR" sz="2000" dirty="0"/>
              <a:t>, </a:t>
            </a:r>
            <a:r>
              <a:rPr lang="ko-KR" altLang="en-US" sz="2000" dirty="0"/>
              <a:t>숲 등을 재해 완충공간으로 활용 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재해취약지역 또는 상습재해지역의 토지이용을 사전에 관리하는 안전체계를 구축</a:t>
            </a:r>
          </a:p>
        </p:txBody>
      </p:sp>
    </p:spTree>
    <p:extLst>
      <p:ext uri="{BB962C8B-B14F-4D97-AF65-F5344CB8AC3E}">
        <p14:creationId xmlns:p14="http://schemas.microsoft.com/office/powerpoint/2010/main" val="2863363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16892C-BCB6-467D-FC84-70E7A2F3F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토지이용의 공공복리 증진과 지역균형발전 실현</a:t>
            </a:r>
            <a:r>
              <a:rPr lang="en-US" altLang="ko-KR" dirty="0"/>
              <a:t>, </a:t>
            </a:r>
            <a:r>
              <a:rPr lang="ko-KR" altLang="en-US" dirty="0"/>
              <a:t>공공성 강화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C1ACAC2-60BE-9CA6-EA22-740037CE6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</a:t>
            </a:r>
            <a:r>
              <a:rPr lang="ko-KR" altLang="en-US" dirty="0" err="1"/>
              <a:t>권역별</a:t>
            </a:r>
            <a:r>
              <a:rPr lang="ko-KR" altLang="en-US" dirty="0"/>
              <a:t> 일자리 거점을 육성하고 지역 내 생활기반을 확충하여 지역경제를 활성화하며 지역균형 발전을 실현한다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 </a:t>
            </a:r>
            <a:r>
              <a:rPr lang="ko-KR" altLang="en-US" dirty="0"/>
              <a:t>시민 </a:t>
            </a:r>
            <a:r>
              <a:rPr lang="ko-KR" altLang="en-US" dirty="0" err="1"/>
              <a:t>공유재</a:t>
            </a:r>
            <a:r>
              <a:rPr lang="ko-KR" altLang="en-US" dirty="0"/>
              <a:t> 확충과 활용</a:t>
            </a:r>
            <a:r>
              <a:rPr lang="en-US" altLang="ko-KR" dirty="0"/>
              <a:t>, </a:t>
            </a:r>
            <a:r>
              <a:rPr lang="ko-KR" altLang="en-US" dirty="0"/>
              <a:t>공공공간의 비축과 자원화</a:t>
            </a:r>
            <a:r>
              <a:rPr lang="en-US" altLang="ko-KR" dirty="0"/>
              <a:t>, </a:t>
            </a:r>
            <a:r>
              <a:rPr lang="ko-KR" altLang="en-US" dirty="0"/>
              <a:t>개발이익의 사회적 공유</a:t>
            </a:r>
            <a:r>
              <a:rPr lang="en-US" altLang="ko-KR" dirty="0"/>
              <a:t>, </a:t>
            </a:r>
            <a:r>
              <a:rPr lang="ko-KR" altLang="en-US" dirty="0"/>
              <a:t>생활</a:t>
            </a:r>
            <a:r>
              <a:rPr lang="en-US" altLang="ko-KR" dirty="0"/>
              <a:t>SOC </a:t>
            </a:r>
            <a:r>
              <a:rPr lang="ko-KR" altLang="en-US" dirty="0"/>
              <a:t>및 공공 주택을 확보하는 도시개발 등으로 토지이용의 공공성을 강화한</a:t>
            </a:r>
          </a:p>
        </p:txBody>
      </p:sp>
    </p:spTree>
    <p:extLst>
      <p:ext uri="{BB962C8B-B14F-4D97-AF65-F5344CB8AC3E}">
        <p14:creationId xmlns:p14="http://schemas.microsoft.com/office/powerpoint/2010/main" val="2284419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34C123-7FB0-2891-EF3D-43472001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2040</a:t>
            </a:r>
            <a:r>
              <a:rPr lang="ko-KR" altLang="en-US" dirty="0"/>
              <a:t>년 서울의 미래상과 </a:t>
            </a:r>
            <a:r>
              <a:rPr lang="en-US" altLang="ko-KR" dirty="0"/>
              <a:t>7</a:t>
            </a:r>
            <a:r>
              <a:rPr lang="ko-KR" altLang="en-US" dirty="0"/>
              <a:t>대 목표를 실현할 토지이용 혁신방안 마련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B75BE8-5CDC-CD82-71BA-75BDF9B1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향후 서울의 토지이용 방향을 </a:t>
            </a:r>
            <a:r>
              <a:rPr lang="en-US" altLang="ko-KR" dirty="0"/>
              <a:t>2040 </a:t>
            </a:r>
            <a:r>
              <a:rPr lang="ko-KR" altLang="en-US" dirty="0"/>
              <a:t>서울도시기본계획의 미래상과 </a:t>
            </a:r>
            <a:r>
              <a:rPr lang="en-US" altLang="ko-KR" dirty="0"/>
              <a:t>7</a:t>
            </a:r>
            <a:r>
              <a:rPr lang="ko-KR" altLang="en-US" dirty="0"/>
              <a:t>대 목표를 실현하는 수단으로 적극 활용한다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다양화</a:t>
            </a:r>
            <a:r>
              <a:rPr lang="en-US" altLang="ko-KR" dirty="0"/>
              <a:t>·</a:t>
            </a:r>
            <a:r>
              <a:rPr lang="ko-KR" altLang="en-US" dirty="0"/>
              <a:t>다각화하는 미래 생활변화에 대응하는 유연하고 복합적인 토지이용체계 구축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광역교통축</a:t>
            </a:r>
            <a:r>
              <a:rPr lang="ko-KR" altLang="en-US" dirty="0"/>
              <a:t> 및 기반시설과 연계한 중심지</a:t>
            </a:r>
            <a:r>
              <a:rPr lang="en-US" altLang="ko-KR" dirty="0"/>
              <a:t>·</a:t>
            </a:r>
            <a:r>
              <a:rPr lang="ko-KR" altLang="en-US" dirty="0"/>
              <a:t>역세권 기능의 고도화로 도시경쟁력을 강화하고</a:t>
            </a:r>
            <a:r>
              <a:rPr lang="en-US" altLang="ko-KR" dirty="0"/>
              <a:t>, </a:t>
            </a:r>
            <a:r>
              <a:rPr lang="ko-KR" altLang="en-US" dirty="0"/>
              <a:t>탄소 배출 을 저감하며</a:t>
            </a:r>
            <a:r>
              <a:rPr lang="en-US" altLang="ko-KR" dirty="0"/>
              <a:t>, </a:t>
            </a:r>
            <a:r>
              <a:rPr lang="ko-KR" altLang="en-US" dirty="0"/>
              <a:t>도시정비</a:t>
            </a:r>
            <a:r>
              <a:rPr lang="en-US" altLang="ko-KR" dirty="0"/>
              <a:t>·</a:t>
            </a:r>
            <a:r>
              <a:rPr lang="ko-KR" altLang="en-US" dirty="0"/>
              <a:t>개발의 원활한 추진으로 노후한 도시환경을 개선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도시공간의 단절을 해소하여 새로운 교류공간을 창출하고 미래교통 인프라를 구축할 수 있도록 기 반시설의 입체복합을 확대하고 적극적 활용</a:t>
            </a:r>
          </a:p>
        </p:txBody>
      </p:sp>
    </p:spTree>
    <p:extLst>
      <p:ext uri="{BB962C8B-B14F-4D97-AF65-F5344CB8AC3E}">
        <p14:creationId xmlns:p14="http://schemas.microsoft.com/office/powerpoint/2010/main" val="2452366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1809B5F-6962-BD4D-8B20-6B6D7D850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기성시가지와 보존관리대상지의 토지이용 차별화로 서울의 지속가능한 발전기반 마련 </a:t>
            </a:r>
            <a:endParaRPr lang="en-US" altLang="ko-KR" sz="2400" dirty="0"/>
          </a:p>
          <a:p>
            <a:r>
              <a:rPr lang="ko-KR" altLang="en-US" sz="2400" dirty="0"/>
              <a:t> 서울의 지속가능한 발전기반을 마련하기 위해 기성시가지의 경우 토지를 집약적</a:t>
            </a:r>
            <a:r>
              <a:rPr lang="en-US" altLang="ko-KR" sz="2400" dirty="0"/>
              <a:t>·</a:t>
            </a:r>
            <a:r>
              <a:rPr lang="ko-KR" altLang="en-US" sz="2400" dirty="0"/>
              <a:t>효율적으로 활용 하고 보존관리지역의 경우 자연환경 보존을 원칙으로 한다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보존관리대상지는 용도지역상 녹지지역과 용도구역상 개발제한구역 및 도시자연공원구역</a:t>
            </a:r>
            <a:r>
              <a:rPr lang="en-US" altLang="ko-KR" sz="2400" dirty="0"/>
              <a:t>, </a:t>
            </a:r>
            <a:r>
              <a:rPr lang="ko-KR" altLang="en-US" sz="2400" dirty="0"/>
              <a:t>도시계획 시설인 공원이 해당되며</a:t>
            </a:r>
            <a:r>
              <a:rPr lang="en-US" altLang="ko-KR" sz="2400" dirty="0"/>
              <a:t>, </a:t>
            </a:r>
            <a:r>
              <a:rPr lang="ko-KR" altLang="en-US" sz="2400" dirty="0"/>
              <a:t>우수한 생태환경으로 유지</a:t>
            </a:r>
            <a:r>
              <a:rPr lang="en-US" altLang="ko-KR" sz="2400" dirty="0"/>
              <a:t>·</a:t>
            </a:r>
            <a:r>
              <a:rPr lang="ko-KR" altLang="en-US" sz="2400" dirty="0"/>
              <a:t>보존되도록 관리</a:t>
            </a:r>
            <a:endParaRPr lang="en-US" altLang="ko-KR" sz="2400" dirty="0"/>
          </a:p>
          <a:p>
            <a:r>
              <a:rPr lang="ko-KR" altLang="en-US" sz="2400" dirty="0"/>
              <a:t>  기성시가지에 유연하고 친환경적인 토지이용을 유도하여 디지털 전환에 따른 생활양식 변화를 수용하고</a:t>
            </a:r>
            <a:r>
              <a:rPr lang="en-US" altLang="ko-KR" sz="2400" dirty="0"/>
              <a:t>, </a:t>
            </a:r>
            <a:r>
              <a:rPr lang="ko-KR" altLang="en-US" sz="2400" dirty="0"/>
              <a:t>기후위기에 따른 탄소 배출이 저감되도록 도모한다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 </a:t>
            </a:r>
            <a:r>
              <a:rPr lang="ko-KR" altLang="en-US" sz="2400" dirty="0" err="1"/>
              <a:t>개발가용지의</a:t>
            </a:r>
            <a:r>
              <a:rPr lang="ko-KR" altLang="en-US" sz="2400" dirty="0"/>
              <a:t> 선제적이고 체계적인 관리를 위해서 입지특성과 배후지역의 여건과 특성을 고려하여 관리원칙과 방향을 제시한다</a:t>
            </a:r>
          </a:p>
        </p:txBody>
      </p:sp>
    </p:spTree>
    <p:extLst>
      <p:ext uri="{BB962C8B-B14F-4D97-AF65-F5344CB8AC3E}">
        <p14:creationId xmlns:p14="http://schemas.microsoft.com/office/powerpoint/2010/main" val="1670935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A5F48A1-B2B4-FBBA-FFA1-8A3C8F301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9903"/>
            <a:ext cx="10515600" cy="57670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❚ </a:t>
            </a:r>
            <a:r>
              <a:rPr lang="en-US" altLang="ko-KR" sz="2000" dirty="0"/>
              <a:t>3</a:t>
            </a:r>
            <a:r>
              <a:rPr lang="ko-KR" altLang="en-US" sz="2000" dirty="0"/>
              <a:t>도심</a:t>
            </a:r>
            <a:r>
              <a:rPr lang="en-US" altLang="ko-KR" sz="2000" dirty="0"/>
              <a:t>·7</a:t>
            </a:r>
            <a:r>
              <a:rPr lang="ko-KR" altLang="en-US" sz="2000" dirty="0"/>
              <a:t>광역중심</a:t>
            </a:r>
            <a:r>
              <a:rPr lang="en-US" altLang="ko-KR" sz="2000" dirty="0"/>
              <a:t>·12</a:t>
            </a:r>
            <a:r>
              <a:rPr lang="ko-KR" altLang="en-US" sz="2000" dirty="0"/>
              <a:t>지역중심 기능 고도화를 위한 중심지의 </a:t>
            </a:r>
            <a:r>
              <a:rPr lang="ko-KR" altLang="en-US" sz="2000" dirty="0" err="1"/>
              <a:t>고밀</a:t>
            </a:r>
            <a:r>
              <a:rPr lang="en-US" altLang="ko-KR" sz="2000" dirty="0"/>
              <a:t>·</a:t>
            </a:r>
            <a:r>
              <a:rPr lang="ko-KR" altLang="en-US" sz="2000" dirty="0"/>
              <a:t>복합 토지이용 강화 </a:t>
            </a:r>
            <a:endParaRPr lang="en-US" altLang="ko-KR" sz="2000" dirty="0"/>
          </a:p>
          <a:p>
            <a:r>
              <a:rPr lang="ko-KR" altLang="en-US" sz="2000" dirty="0"/>
              <a:t> 중심지에 다양한 산업과 상업</a:t>
            </a:r>
            <a:r>
              <a:rPr lang="en-US" altLang="ko-KR" sz="2000" dirty="0"/>
              <a:t>·</a:t>
            </a:r>
            <a:r>
              <a:rPr lang="ko-KR" altLang="en-US" sz="2000" dirty="0"/>
              <a:t>서비스 기능을 집적하여 서울의 산업</a:t>
            </a:r>
            <a:r>
              <a:rPr lang="en-US" altLang="ko-KR" sz="2000" dirty="0"/>
              <a:t>·</a:t>
            </a:r>
            <a:r>
              <a:rPr lang="ko-KR" altLang="en-US" sz="2000" dirty="0"/>
              <a:t>경제를 부양하고 시민편의를 증진하며 </a:t>
            </a:r>
            <a:r>
              <a:rPr lang="en-US" altLang="ko-KR" sz="2000" dirty="0"/>
              <a:t>24</a:t>
            </a:r>
            <a:r>
              <a:rPr lang="ko-KR" altLang="en-US" sz="2000" dirty="0"/>
              <a:t>시간 활력을 유지할 수 있도록 중심지의 </a:t>
            </a:r>
            <a:r>
              <a:rPr lang="ko-KR" altLang="en-US" sz="2000" dirty="0" err="1"/>
              <a:t>고밀</a:t>
            </a:r>
            <a:r>
              <a:rPr lang="en-US" altLang="ko-KR" sz="2000" dirty="0"/>
              <a:t>·</a:t>
            </a:r>
            <a:r>
              <a:rPr lang="ko-KR" altLang="en-US" sz="2000" dirty="0"/>
              <a:t>복합 토지이용을 유도한다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도심의 노후</a:t>
            </a:r>
            <a:r>
              <a:rPr lang="en-US" altLang="ko-KR" sz="2000" dirty="0"/>
              <a:t>·</a:t>
            </a:r>
            <a:r>
              <a:rPr lang="ko-KR" altLang="en-US" sz="2000" dirty="0"/>
              <a:t>저밀 시설 정비 시 </a:t>
            </a:r>
            <a:r>
              <a:rPr lang="ko-KR" altLang="en-US" sz="2000" dirty="0" err="1"/>
              <a:t>고밀</a:t>
            </a:r>
            <a:r>
              <a:rPr lang="en-US" altLang="ko-KR" sz="2000" dirty="0"/>
              <a:t>·</a:t>
            </a:r>
            <a:r>
              <a:rPr lang="ko-KR" altLang="en-US" sz="2000" dirty="0"/>
              <a:t>복합개발로 국제 경쟁력과 활력을 제고하고 매력적인 도시 환경을 조성할 수 있도록 용도지역 변경</a:t>
            </a:r>
            <a:r>
              <a:rPr lang="en-US" altLang="ko-KR" sz="2000" dirty="0"/>
              <a:t>, </a:t>
            </a:r>
            <a:r>
              <a:rPr lang="ko-KR" altLang="en-US" sz="2000" dirty="0"/>
              <a:t>특례를 적용하는 용도구역 지정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기반시설 입체복합화 등 유연한 도시계획체계 적용을 검토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- 6</a:t>
            </a:r>
            <a:r>
              <a:rPr lang="ko-KR" altLang="en-US" sz="2000" dirty="0"/>
              <a:t>대 융복합 거점 및 신성장 산업거점의 경우 서울의 미래 산업기반을 마련하는 핵심 지역으로서 토지 이용의 고도화를 유도하여 산업경쟁력을 강화하고 쾌적한 근무</a:t>
            </a:r>
            <a:r>
              <a:rPr lang="en-US" altLang="ko-KR" sz="2000" dirty="0"/>
              <a:t>·</a:t>
            </a:r>
            <a:r>
              <a:rPr lang="ko-KR" altLang="en-US" sz="2000" dirty="0"/>
              <a:t>여가환경을 조성할 수 있도록 복합개발 시 주거 및 생활지원기능을 공급하되 과도한 주거비율을 제한하며 공원</a:t>
            </a:r>
            <a:r>
              <a:rPr lang="en-US" altLang="ko-KR" sz="2000" dirty="0"/>
              <a:t>·</a:t>
            </a:r>
            <a:r>
              <a:rPr lang="ko-KR" altLang="en-US" sz="2000" dirty="0"/>
              <a:t>녹지 등을 확보</a:t>
            </a:r>
            <a:r>
              <a:rPr lang="en-US" altLang="ko-KR" sz="2000" dirty="0"/>
              <a:t>·</a:t>
            </a:r>
            <a:r>
              <a:rPr lang="ko-KR" altLang="en-US" sz="2000" dirty="0"/>
              <a:t>연계</a:t>
            </a:r>
          </a:p>
        </p:txBody>
      </p:sp>
    </p:spTree>
    <p:extLst>
      <p:ext uri="{BB962C8B-B14F-4D97-AF65-F5344CB8AC3E}">
        <p14:creationId xmlns:p14="http://schemas.microsoft.com/office/powerpoint/2010/main" val="2798469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8030BA-B04F-F26A-1077-263C4009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보행일상권의 핵심거점인 역세권을 중심으로 자족기반 구축을 위한 집약적 토지이용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DE86EDD-0A15-61DC-82C9-5F35F781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 지구중심 및 역세권 지역의 경우 규모와 배후지역의 잠재력 등을 고려하여 업무</a:t>
            </a:r>
            <a:r>
              <a:rPr lang="en-US" altLang="ko-KR" sz="2000" dirty="0"/>
              <a:t>, </a:t>
            </a:r>
            <a:r>
              <a:rPr lang="ko-KR" altLang="en-US" sz="2000" dirty="0"/>
              <a:t>상업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문화뿐</a:t>
            </a:r>
            <a:r>
              <a:rPr lang="ko-KR" altLang="en-US" sz="2000" dirty="0"/>
              <a:t> 아니라 생활</a:t>
            </a:r>
            <a:r>
              <a:rPr lang="en-US" altLang="ko-KR" sz="2000" dirty="0"/>
              <a:t>SOC</a:t>
            </a:r>
            <a:r>
              <a:rPr lang="ko-KR" altLang="en-US" sz="2000" dirty="0"/>
              <a:t>와 결합된 도심형 주거기능 등 다양한 기능의 입체</a:t>
            </a:r>
            <a:r>
              <a:rPr lang="en-US" altLang="ko-KR" sz="2000" dirty="0"/>
              <a:t>·</a:t>
            </a:r>
            <a:r>
              <a:rPr lang="ko-KR" altLang="en-US" sz="2000" dirty="0"/>
              <a:t>복합을 유도하여 자족기반을 </a:t>
            </a:r>
            <a:r>
              <a:rPr lang="ko-KR" altLang="en-US" sz="2000" dirty="0" err="1"/>
              <a:t>구축함으</a:t>
            </a:r>
            <a:r>
              <a:rPr lang="ko-KR" altLang="en-US" sz="2000" dirty="0"/>
              <a:t> 로써 보행일상권의 핵심거점으로 조성한다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교통수단 간 연계를 강화하여 신속</a:t>
            </a:r>
            <a:r>
              <a:rPr lang="en-US" altLang="ko-KR" sz="2000" dirty="0"/>
              <a:t>·</a:t>
            </a:r>
            <a:r>
              <a:rPr lang="ko-KR" altLang="en-US" sz="2000" dirty="0"/>
              <a:t>편리한 대중교통환경과 쾌적한 보행환경을 조성 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고용의 중심지로서 고용시설의 집적을 유도하고 양질의 비즈니스 및 서비스 환경을 제공 </a:t>
            </a:r>
            <a:r>
              <a:rPr lang="en-US" altLang="ko-KR" sz="2000" dirty="0"/>
              <a:t>- </a:t>
            </a:r>
            <a:r>
              <a:rPr lang="ko-KR" altLang="en-US" sz="2000" dirty="0"/>
              <a:t>생활의 중심지로서 다양한 생활</a:t>
            </a:r>
            <a:r>
              <a:rPr lang="en-US" altLang="ko-KR" sz="2000" dirty="0"/>
              <a:t>SOC</a:t>
            </a:r>
            <a:r>
              <a:rPr lang="ko-KR" altLang="en-US" sz="2000" dirty="0"/>
              <a:t>와 편익시설이 복합된 주거시설을 공급 </a:t>
            </a:r>
            <a:endParaRPr lang="en-US" altLang="ko-KR" sz="2000" dirty="0"/>
          </a:p>
          <a:p>
            <a:r>
              <a:rPr lang="ko-KR" altLang="en-US" sz="2000" dirty="0"/>
              <a:t> 지구중심과 잠재력이 있는 일반 역세권에는 생활권계획에서 발전방향을 구체화하고 이를 실현할 수 있는 도시관리계획을 수립</a:t>
            </a:r>
            <a:r>
              <a:rPr lang="en-US" altLang="ko-KR" sz="2000" dirty="0"/>
              <a:t>·</a:t>
            </a:r>
            <a:r>
              <a:rPr lang="ko-KR" altLang="en-US" sz="2000" dirty="0"/>
              <a:t>적용하여 보행일상권의 중심거점으로 육성</a:t>
            </a:r>
            <a:r>
              <a:rPr lang="en-US" altLang="ko-KR" sz="2000" dirty="0"/>
              <a:t>·</a:t>
            </a:r>
            <a:r>
              <a:rPr lang="ko-KR" altLang="en-US" sz="2000" dirty="0"/>
              <a:t>관리한다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 </a:t>
            </a:r>
            <a:r>
              <a:rPr lang="ko-KR" altLang="en-US" sz="2000" dirty="0"/>
              <a:t>역세권을 특성에 따라 주거</a:t>
            </a:r>
            <a:r>
              <a:rPr lang="en-US" altLang="ko-KR" sz="2000" dirty="0"/>
              <a:t>·</a:t>
            </a:r>
            <a:r>
              <a:rPr lang="ko-KR" altLang="en-US" sz="2000" dirty="0" err="1"/>
              <a:t>비주거</a:t>
            </a:r>
            <a:r>
              <a:rPr lang="ko-KR" altLang="en-US" sz="2000" dirty="0"/>
              <a:t> 간 비율로 차등 적용하고 융복합적 토지이용을 실현한다</a:t>
            </a:r>
            <a:r>
              <a:rPr lang="en-US" altLang="ko-KR" sz="2000" dirty="0"/>
              <a:t>. - </a:t>
            </a:r>
            <a:r>
              <a:rPr lang="ko-KR" altLang="en-US" sz="2000" dirty="0"/>
              <a:t>주거</a:t>
            </a:r>
            <a:r>
              <a:rPr lang="en-US" altLang="ko-KR" sz="2000" dirty="0"/>
              <a:t>·</a:t>
            </a:r>
            <a:r>
              <a:rPr lang="ko-KR" altLang="en-US" sz="2000" dirty="0" err="1"/>
              <a:t>비주거</a:t>
            </a:r>
            <a:r>
              <a:rPr lang="ko-KR" altLang="en-US" sz="2000" dirty="0"/>
              <a:t> 비율</a:t>
            </a:r>
            <a:r>
              <a:rPr lang="en-US" altLang="ko-KR" sz="2000" dirty="0"/>
              <a:t>, </a:t>
            </a:r>
            <a:r>
              <a:rPr lang="ko-KR" altLang="en-US" sz="2000" dirty="0"/>
              <a:t>도입 기반시설</a:t>
            </a:r>
            <a:r>
              <a:rPr lang="en-US" altLang="ko-KR" sz="2000" dirty="0"/>
              <a:t>, </a:t>
            </a:r>
            <a:r>
              <a:rPr lang="ko-KR" altLang="en-US" sz="2000" dirty="0"/>
              <a:t>용도지역 변경 등 세부 계획을 수립하여 운영</a:t>
            </a:r>
          </a:p>
        </p:txBody>
      </p:sp>
    </p:spTree>
    <p:extLst>
      <p:ext uri="{BB962C8B-B14F-4D97-AF65-F5344CB8AC3E}">
        <p14:creationId xmlns:p14="http://schemas.microsoft.com/office/powerpoint/2010/main" val="296802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C9CA908-5088-7A50-C7CE-CA90A7EC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개발가용지의</a:t>
            </a:r>
            <a:r>
              <a:rPr lang="ko-KR" altLang="en-US" dirty="0"/>
              <a:t> 선제적</a:t>
            </a:r>
            <a:r>
              <a:rPr lang="en-US" altLang="ko-KR" dirty="0"/>
              <a:t>·</a:t>
            </a:r>
            <a:r>
              <a:rPr lang="ko-KR" altLang="en-US" dirty="0"/>
              <a:t>체계적 관리로 지역 활성화 유도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9219BB4-2C07-C94A-04C7-8AD37EBA9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 기성시가지에 미</a:t>
            </a:r>
            <a:r>
              <a:rPr lang="en-US" altLang="ko-KR" sz="2000" dirty="0"/>
              <a:t>·</a:t>
            </a:r>
            <a:r>
              <a:rPr lang="ko-KR" altLang="en-US" sz="2000" dirty="0" err="1"/>
              <a:t>저이용되고</a:t>
            </a:r>
            <a:r>
              <a:rPr lang="ko-KR" altLang="en-US" sz="2000" dirty="0"/>
              <a:t> 있는 공공부지에 대한 </a:t>
            </a:r>
            <a:r>
              <a:rPr lang="en-US" altLang="ko-KR" sz="2000" dirty="0"/>
              <a:t>DB</a:t>
            </a:r>
            <a:r>
              <a:rPr lang="ko-KR" altLang="en-US" sz="2000" dirty="0"/>
              <a:t>를 구축하고 활용계획을 수립하여 생활권 단위에 필요한 시설 제공 등의 미래 토지수요에 선제적으로 대응한다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 </a:t>
            </a:r>
            <a:r>
              <a:rPr lang="ko-KR" altLang="en-US" sz="2000" dirty="0" err="1"/>
              <a:t>개발가용지의</a:t>
            </a:r>
            <a:r>
              <a:rPr lang="ko-KR" altLang="en-US" sz="2000" dirty="0"/>
              <a:t> 경우 고용창출을 위한 업무 및 신성장산업 시설</a:t>
            </a:r>
            <a:r>
              <a:rPr lang="en-US" altLang="ko-KR" sz="2000" dirty="0"/>
              <a:t>, </a:t>
            </a:r>
            <a:r>
              <a:rPr lang="ko-KR" altLang="en-US" sz="2000" dirty="0"/>
              <a:t>생활</a:t>
            </a:r>
            <a:r>
              <a:rPr lang="en-US" altLang="ko-KR" sz="2000" dirty="0"/>
              <a:t>SOC </a:t>
            </a:r>
            <a:r>
              <a:rPr lang="ko-KR" altLang="en-US" sz="2000" dirty="0"/>
              <a:t>등 지역발전에 부합하는 용도 중심으로 개발하고 </a:t>
            </a:r>
            <a:r>
              <a:rPr lang="ko-KR" altLang="en-US" sz="2000" dirty="0" err="1"/>
              <a:t>직주근접</a:t>
            </a:r>
            <a:r>
              <a:rPr lang="ko-KR" altLang="en-US" sz="2000" dirty="0"/>
              <a:t> 및 도심형 주거 등 지역활성화에 필요한 형태의 주거기능을 공급하 도록 유도한다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 </a:t>
            </a:r>
            <a:r>
              <a:rPr lang="ko-KR" altLang="en-US" sz="2000" dirty="0"/>
              <a:t>대규모 가용지의 전략적인 활용과 효과적인 개발을 위하여 공공의 정책방향에 부합하는 선제적 가이드라인을 마련하고 사업추진 시 행정적으로 적극 지원한다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민간 소유의 대규모 가용지는 필요한 경우 공공의 정책 목표</a:t>
            </a:r>
            <a:r>
              <a:rPr lang="en-US" altLang="ko-KR" sz="2000" dirty="0"/>
              <a:t>·</a:t>
            </a:r>
            <a:r>
              <a:rPr lang="ko-KR" altLang="en-US" sz="2000" dirty="0"/>
              <a:t>방향에 부합하는 최소한의 선제적 계획 기준을 마련</a:t>
            </a:r>
            <a:endParaRPr lang="en-US" altLang="ko-KR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민간 이행 시 효율적으로 조속하게 사업을 추진하도록 공공은 적극적인 행정 지원 </a:t>
            </a:r>
            <a:endParaRPr lang="en-US" altLang="ko-KR" sz="2000" dirty="0"/>
          </a:p>
          <a:p>
            <a:r>
              <a:rPr lang="ko-KR" altLang="en-US" sz="2000" dirty="0"/>
              <a:t> 개발이익에 따른 공공기여를 지역수요와 공공성을 고려하여 공공문화</a:t>
            </a:r>
            <a:r>
              <a:rPr lang="en-US" altLang="ko-KR" sz="2000" dirty="0"/>
              <a:t>·</a:t>
            </a:r>
            <a:r>
              <a:rPr lang="ko-KR" altLang="en-US" sz="2000" dirty="0"/>
              <a:t>체육</a:t>
            </a:r>
            <a:r>
              <a:rPr lang="en-US" altLang="ko-KR" sz="2000" dirty="0"/>
              <a:t>·</a:t>
            </a:r>
            <a:r>
              <a:rPr lang="ko-KR" altLang="en-US" sz="2000" dirty="0"/>
              <a:t>복지</a:t>
            </a:r>
            <a:r>
              <a:rPr lang="en-US" altLang="ko-KR" sz="2000" dirty="0"/>
              <a:t>·</a:t>
            </a:r>
            <a:r>
              <a:rPr lang="ko-KR" altLang="en-US" sz="2000" dirty="0"/>
              <a:t>보육시설 등 생활 </a:t>
            </a:r>
            <a:r>
              <a:rPr lang="en-US" altLang="ko-KR" sz="2000" dirty="0"/>
              <a:t>SOC</a:t>
            </a:r>
            <a:r>
              <a:rPr lang="ko-KR" altLang="en-US" sz="2000" dirty="0"/>
              <a:t>뿐만 아니라 공공임대주택</a:t>
            </a:r>
            <a:r>
              <a:rPr lang="en-US" altLang="ko-KR" sz="2000" dirty="0"/>
              <a:t>, </a:t>
            </a:r>
            <a:r>
              <a:rPr lang="ko-KR" altLang="en-US" sz="2000" dirty="0"/>
              <a:t>창업</a:t>
            </a:r>
            <a:r>
              <a:rPr lang="en-US" altLang="ko-KR" sz="2000" dirty="0"/>
              <a:t>·</a:t>
            </a:r>
            <a:r>
              <a:rPr lang="ko-KR" altLang="en-US" sz="2000" dirty="0"/>
              <a:t>일자리지원시설</a:t>
            </a:r>
            <a:r>
              <a:rPr lang="en-US" altLang="ko-KR" sz="2000" dirty="0"/>
              <a:t>, </a:t>
            </a:r>
            <a:r>
              <a:rPr lang="ko-KR" altLang="en-US" sz="2000" dirty="0"/>
              <a:t>공공임대상업시설 등 다양한 시설로 계획한다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4077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4C5D7E-24B4-C9AE-7902-6FAC6157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기반시설의 입체복합화로 상부 공간 활용 및 단절된 공간 통합</a:t>
            </a:r>
            <a:r>
              <a:rPr lang="en-US" altLang="ko-KR" dirty="0"/>
              <a:t>·</a:t>
            </a:r>
            <a:r>
              <a:rPr lang="ko-KR" altLang="en-US" dirty="0"/>
              <a:t>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50523D9-FAF3-DBB8-4583-43F9BC915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기반시설의 입체복합화로 생성된 상부공간을 기반시설의 기능이 유지</a:t>
            </a:r>
            <a:r>
              <a:rPr lang="en-US" altLang="ko-KR" dirty="0"/>
              <a:t>·</a:t>
            </a:r>
            <a:r>
              <a:rPr lang="ko-KR" altLang="en-US" dirty="0"/>
              <a:t>개선되는 범위 내에서 공공 수요와 지역 활성화를 위한 가용자원으로 활용한다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 </a:t>
            </a:r>
            <a:r>
              <a:rPr lang="ko-KR" altLang="en-US" dirty="0"/>
              <a:t>개발사업을 통해 조성되는 기반시설의 경우 대상지가 위치한 지역적 특성을 고려하여 단일기능의 개 발을 지양하고 다양한 기능이 도입되는 융복합적 토지이용을 지향한다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상위계획 및 해당 생활권계획의 방향성</a:t>
            </a:r>
            <a:r>
              <a:rPr lang="en-US" altLang="ko-KR" dirty="0"/>
              <a:t>, </a:t>
            </a:r>
            <a:r>
              <a:rPr lang="ko-KR" altLang="en-US" dirty="0"/>
              <a:t>지역 필요시설 등을 종합적으로 고려하고 지역의 </a:t>
            </a:r>
            <a:r>
              <a:rPr lang="ko-KR" altLang="en-US" dirty="0" err="1"/>
              <a:t>도시맥락적</a:t>
            </a:r>
            <a:r>
              <a:rPr lang="ko-KR" altLang="en-US" dirty="0"/>
              <a:t> 특성을 반영한 개발이 되도록 유</a:t>
            </a:r>
          </a:p>
        </p:txBody>
      </p:sp>
    </p:spTree>
    <p:extLst>
      <p:ext uri="{BB962C8B-B14F-4D97-AF65-F5344CB8AC3E}">
        <p14:creationId xmlns:p14="http://schemas.microsoft.com/office/powerpoint/2010/main" val="383743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2257" y="1150710"/>
            <a:ext cx="10515600" cy="4351338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+mj-lt"/>
              </a:rPr>
              <a:t>반면</a:t>
            </a:r>
            <a:r>
              <a:rPr lang="en-US" altLang="ko-KR" sz="2400" dirty="0">
                <a:latin typeface="+mj-lt"/>
              </a:rPr>
              <a:t>, 2020</a:t>
            </a:r>
            <a:r>
              <a:rPr lang="ko-KR" altLang="en-US" sz="2400" dirty="0">
                <a:latin typeface="+mj-lt"/>
              </a:rPr>
              <a:t>년 </a:t>
            </a:r>
            <a:r>
              <a:rPr lang="ko-KR" altLang="en-US" sz="2400" dirty="0" err="1">
                <a:latin typeface="+mj-lt"/>
              </a:rPr>
              <a:t>사용승인된</a:t>
            </a:r>
            <a:r>
              <a:rPr lang="ko-KR" altLang="en-US" sz="2400" dirty="0">
                <a:latin typeface="+mj-lt"/>
              </a:rPr>
              <a:t> 건축물은 총 </a:t>
            </a:r>
            <a:r>
              <a:rPr lang="en-US" altLang="ko-KR" sz="2400" dirty="0">
                <a:latin typeface="+mj-lt"/>
              </a:rPr>
              <a:t>0.5</a:t>
            </a:r>
            <a:r>
              <a:rPr lang="ko-KR" altLang="en-US" sz="2400" dirty="0">
                <a:latin typeface="+mj-lt"/>
              </a:rPr>
              <a:t>만 동으로 </a:t>
            </a:r>
            <a:r>
              <a:rPr lang="en-US" altLang="ko-KR" sz="2400" dirty="0">
                <a:latin typeface="+mj-lt"/>
              </a:rPr>
              <a:t>1999</a:t>
            </a:r>
            <a:r>
              <a:rPr lang="ko-KR" altLang="en-US" sz="2400" dirty="0">
                <a:latin typeface="+mj-lt"/>
              </a:rPr>
              <a:t>년 </a:t>
            </a:r>
            <a:r>
              <a:rPr lang="en-US" altLang="ko-KR" sz="2400" dirty="0">
                <a:latin typeface="+mj-lt"/>
              </a:rPr>
              <a:t>0.4</a:t>
            </a:r>
            <a:r>
              <a:rPr lang="ko-KR" altLang="en-US" sz="2400" dirty="0">
                <a:latin typeface="+mj-lt"/>
              </a:rPr>
              <a:t>만 동 이후 최저치를 기록했으며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>
                <a:latin typeface="+mj-lt"/>
              </a:rPr>
              <a:t>최근 </a:t>
            </a:r>
            <a:r>
              <a:rPr lang="en-US" altLang="ko-KR" sz="2400" dirty="0">
                <a:latin typeface="+mj-lt"/>
              </a:rPr>
              <a:t>10</a:t>
            </a:r>
            <a:r>
              <a:rPr lang="ko-KR" altLang="en-US" sz="2400" dirty="0">
                <a:latin typeface="+mj-lt"/>
              </a:rPr>
              <a:t>년간 </a:t>
            </a:r>
            <a:r>
              <a:rPr lang="ko-KR" altLang="en-US" sz="2400" dirty="0" err="1">
                <a:latin typeface="+mj-lt"/>
              </a:rPr>
              <a:t>사용승인된</a:t>
            </a:r>
            <a:r>
              <a:rPr lang="ko-KR" altLang="en-US" sz="2400" dirty="0">
                <a:latin typeface="+mj-lt"/>
              </a:rPr>
              <a:t> 건축물은 연간 </a:t>
            </a:r>
            <a:r>
              <a:rPr lang="en-US" altLang="ko-KR" sz="2400" dirty="0">
                <a:latin typeface="+mj-lt"/>
              </a:rPr>
              <a:t>0.7</a:t>
            </a:r>
            <a:r>
              <a:rPr lang="ko-KR" altLang="en-US" sz="2400" dirty="0">
                <a:latin typeface="+mj-lt"/>
              </a:rPr>
              <a:t>만 동에 그치고 있다</a:t>
            </a:r>
            <a:r>
              <a:rPr lang="en-US" altLang="ko-KR" sz="2400" dirty="0">
                <a:latin typeface="+mj-lt"/>
              </a:rPr>
              <a:t>. </a:t>
            </a:r>
          </a:p>
          <a:p>
            <a:r>
              <a:rPr lang="en-US" altLang="ko-KR" sz="2400" dirty="0">
                <a:latin typeface="+mj-lt"/>
              </a:rPr>
              <a:t> 30</a:t>
            </a:r>
            <a:r>
              <a:rPr lang="ko-KR" altLang="en-US" sz="2400" dirty="0">
                <a:latin typeface="+mj-lt"/>
              </a:rPr>
              <a:t>년 이상 경과된 </a:t>
            </a:r>
            <a:r>
              <a:rPr lang="ko-KR" altLang="en-US" sz="2400" dirty="0" err="1">
                <a:latin typeface="+mj-lt"/>
              </a:rPr>
              <a:t>노후주택은</a:t>
            </a:r>
            <a:r>
              <a:rPr lang="ko-KR" altLang="en-US" sz="2400" dirty="0">
                <a:latin typeface="+mj-lt"/>
              </a:rPr>
              <a:t> 서울 </a:t>
            </a:r>
            <a:r>
              <a:rPr lang="ko-KR" altLang="en-US" sz="2400" dirty="0" err="1">
                <a:latin typeface="+mj-lt"/>
              </a:rPr>
              <a:t>주택호수의</a:t>
            </a:r>
            <a:r>
              <a:rPr lang="ko-KR" altLang="en-US" sz="2400" dirty="0">
                <a:latin typeface="+mj-lt"/>
              </a:rPr>
              <a:t> </a:t>
            </a:r>
            <a:r>
              <a:rPr lang="en-US" altLang="ko-KR" sz="2400" dirty="0">
                <a:latin typeface="+mj-lt"/>
              </a:rPr>
              <a:t>18.3%, 1990</a:t>
            </a:r>
            <a:r>
              <a:rPr lang="ko-KR" altLang="en-US" sz="2400" dirty="0">
                <a:latin typeface="+mj-lt"/>
              </a:rPr>
              <a:t>년대 건축된 주택은 </a:t>
            </a:r>
            <a:r>
              <a:rPr lang="en-US" altLang="ko-KR" sz="2400" dirty="0">
                <a:latin typeface="+mj-lt"/>
              </a:rPr>
              <a:t>26.6%</a:t>
            </a:r>
            <a:r>
              <a:rPr lang="ko-KR" altLang="en-US" sz="2400" dirty="0">
                <a:latin typeface="+mj-lt"/>
              </a:rPr>
              <a:t>로 </a:t>
            </a:r>
            <a:r>
              <a:rPr lang="en-US" altLang="ko-KR" sz="2400" dirty="0">
                <a:latin typeface="+mj-lt"/>
              </a:rPr>
              <a:t>10</a:t>
            </a:r>
            <a:r>
              <a:rPr lang="ko-KR" altLang="en-US" sz="2400" dirty="0">
                <a:latin typeface="+mj-lt"/>
              </a:rPr>
              <a:t>년 내 노후주택이 크게 증가할 것으로 보여진다</a:t>
            </a:r>
            <a:r>
              <a:rPr lang="en-US" altLang="ko-KR" sz="2400" dirty="0">
                <a:latin typeface="+mj-lt"/>
              </a:rPr>
              <a:t>.</a:t>
            </a:r>
          </a:p>
          <a:p>
            <a:r>
              <a:rPr lang="en-US" altLang="ko-KR" sz="2400" dirty="0">
                <a:latin typeface="+mj-lt"/>
              </a:rPr>
              <a:t> - </a:t>
            </a:r>
            <a:r>
              <a:rPr lang="ko-KR" altLang="en-US" sz="2400" dirty="0">
                <a:latin typeface="+mj-lt"/>
              </a:rPr>
              <a:t>특히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 err="1">
                <a:latin typeface="+mj-lt"/>
              </a:rPr>
              <a:t>노후주택의</a:t>
            </a:r>
            <a:r>
              <a:rPr lang="ko-KR" altLang="en-US" sz="2400" dirty="0">
                <a:latin typeface="+mj-lt"/>
              </a:rPr>
              <a:t> 비율은 노원구</a:t>
            </a:r>
            <a:r>
              <a:rPr lang="en-US" altLang="ko-KR" sz="2400" dirty="0">
                <a:latin typeface="+mj-lt"/>
              </a:rPr>
              <a:t>(33.9%), </a:t>
            </a:r>
            <a:r>
              <a:rPr lang="ko-KR" altLang="en-US" sz="2400" dirty="0">
                <a:latin typeface="+mj-lt"/>
              </a:rPr>
              <a:t>양천구</a:t>
            </a:r>
            <a:r>
              <a:rPr lang="en-US" altLang="ko-KR" sz="2400" dirty="0">
                <a:latin typeface="+mj-lt"/>
              </a:rPr>
              <a:t>(29.7%), </a:t>
            </a:r>
            <a:r>
              <a:rPr lang="ko-KR" altLang="en-US" sz="2400" dirty="0">
                <a:latin typeface="+mj-lt"/>
              </a:rPr>
              <a:t>용산구</a:t>
            </a:r>
            <a:r>
              <a:rPr lang="en-US" altLang="ko-KR" sz="2400" dirty="0">
                <a:latin typeface="+mj-lt"/>
              </a:rPr>
              <a:t>(28.8%), </a:t>
            </a:r>
            <a:r>
              <a:rPr lang="ko-KR" altLang="en-US" sz="2400" dirty="0">
                <a:latin typeface="+mj-lt"/>
              </a:rPr>
              <a:t>종로구</a:t>
            </a:r>
            <a:r>
              <a:rPr lang="en-US" altLang="ko-KR" sz="2400" dirty="0">
                <a:latin typeface="+mj-lt"/>
              </a:rPr>
              <a:t>(26.7%), </a:t>
            </a:r>
            <a:r>
              <a:rPr lang="ko-KR" altLang="en-US" sz="2400" dirty="0">
                <a:latin typeface="+mj-lt"/>
              </a:rPr>
              <a:t>영등포구 </a:t>
            </a:r>
            <a:r>
              <a:rPr lang="en-US" altLang="ko-KR" sz="2400" dirty="0">
                <a:latin typeface="+mj-lt"/>
              </a:rPr>
              <a:t>(25.6%) </a:t>
            </a:r>
            <a:r>
              <a:rPr lang="ko-KR" altLang="en-US" sz="2400" dirty="0">
                <a:latin typeface="+mj-lt"/>
              </a:rPr>
              <a:t>순으로 나타남 </a:t>
            </a:r>
            <a:r>
              <a:rPr lang="en-US" altLang="ko-KR" sz="2400" dirty="0">
                <a:latin typeface="+mj-lt"/>
              </a:rPr>
              <a:t>- 1980</a:t>
            </a:r>
            <a:r>
              <a:rPr lang="ko-KR" altLang="en-US" sz="2400" dirty="0">
                <a:latin typeface="+mj-lt"/>
              </a:rPr>
              <a:t>년대 대규모 택지개발사업으로 조성된 상계 </a:t>
            </a:r>
            <a:r>
              <a:rPr lang="en-US" altLang="ko-KR" sz="2400" dirty="0">
                <a:latin typeface="+mj-lt"/>
              </a:rPr>
              <a:t>8·9·10</a:t>
            </a:r>
            <a:r>
              <a:rPr lang="ko-KR" altLang="en-US" sz="2400" dirty="0">
                <a:latin typeface="+mj-lt"/>
              </a:rPr>
              <a:t>동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 err="1">
                <a:latin typeface="+mj-lt"/>
              </a:rPr>
              <a:t>반포본동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>
                <a:latin typeface="+mj-lt"/>
              </a:rPr>
              <a:t>오륜동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>
                <a:latin typeface="+mj-lt"/>
              </a:rPr>
              <a:t>잠실</a:t>
            </a:r>
            <a:r>
              <a:rPr lang="en-US" altLang="ko-KR" sz="2400" dirty="0">
                <a:latin typeface="+mj-lt"/>
              </a:rPr>
              <a:t>7</a:t>
            </a:r>
            <a:r>
              <a:rPr lang="ko-KR" altLang="en-US" sz="2400" dirty="0">
                <a:latin typeface="+mj-lt"/>
              </a:rPr>
              <a:t>동은 모든 주택의 </a:t>
            </a:r>
            <a:r>
              <a:rPr lang="ko-KR" altLang="en-US" sz="2400" dirty="0" err="1">
                <a:latin typeface="+mj-lt"/>
              </a:rPr>
              <a:t>건축연한이</a:t>
            </a:r>
            <a:r>
              <a:rPr lang="ko-KR" altLang="en-US" sz="2400" dirty="0">
                <a:latin typeface="+mj-lt"/>
              </a:rPr>
              <a:t> </a:t>
            </a:r>
            <a:r>
              <a:rPr lang="en-US" altLang="ko-KR" sz="2400" dirty="0">
                <a:latin typeface="+mj-lt"/>
              </a:rPr>
              <a:t>30</a:t>
            </a:r>
            <a:r>
              <a:rPr lang="ko-KR" altLang="en-US" sz="2400" dirty="0">
                <a:latin typeface="+mj-lt"/>
              </a:rPr>
              <a:t>년을 초과하여 주거환경 개선을 위한 </a:t>
            </a:r>
            <a:r>
              <a:rPr lang="ko-KR" altLang="en-US" sz="2400" dirty="0" err="1">
                <a:latin typeface="+mj-lt"/>
              </a:rPr>
              <a:t>특수해가</a:t>
            </a:r>
            <a:r>
              <a:rPr lang="ko-KR" altLang="en-US" sz="2400" dirty="0">
                <a:latin typeface="+mj-lt"/>
              </a:rPr>
              <a:t> 필요한 상황</a:t>
            </a:r>
            <a:endParaRPr lang="en-US" altLang="ko-KR" sz="2400" dirty="0">
              <a:latin typeface="+mj-lt"/>
            </a:endParaRPr>
          </a:p>
          <a:p>
            <a:r>
              <a:rPr lang="ko-KR" altLang="en-US" sz="2400" dirty="0">
                <a:latin typeface="+mj-lt"/>
              </a:rPr>
              <a:t>  건축물의 구조</a:t>
            </a:r>
            <a:r>
              <a:rPr lang="en-US" altLang="ko-KR" sz="2400" dirty="0">
                <a:latin typeface="+mj-lt"/>
              </a:rPr>
              <a:t>·</a:t>
            </a:r>
            <a:r>
              <a:rPr lang="ko-KR" altLang="en-US" sz="2400" dirty="0">
                <a:latin typeface="+mj-lt"/>
              </a:rPr>
              <a:t>안전에 대한 지속적인 모니터링은 물론이고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>
                <a:latin typeface="+mj-lt"/>
              </a:rPr>
              <a:t>지역 특성을 반영하여 </a:t>
            </a:r>
            <a:r>
              <a:rPr lang="ko-KR" altLang="en-US" sz="2400" dirty="0" err="1">
                <a:latin typeface="+mj-lt"/>
              </a:rPr>
              <a:t>노후주택에</a:t>
            </a:r>
            <a:r>
              <a:rPr lang="ko-KR" altLang="en-US" sz="2400" dirty="0">
                <a:latin typeface="+mj-lt"/>
              </a:rPr>
              <a:t> 대한 개</a:t>
            </a:r>
            <a:r>
              <a:rPr lang="en-US" altLang="ko-KR" sz="2400" dirty="0">
                <a:latin typeface="+mj-lt"/>
              </a:rPr>
              <a:t>·</a:t>
            </a:r>
            <a:r>
              <a:rPr lang="ko-KR" altLang="en-US" sz="2400" dirty="0">
                <a:latin typeface="+mj-lt"/>
              </a:rPr>
              <a:t>보수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>
                <a:latin typeface="+mj-lt"/>
              </a:rPr>
              <a:t>소규모 정비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>
                <a:latin typeface="+mj-lt"/>
              </a:rPr>
              <a:t>정비사업 등 다양한 방식을 통해 환경을 개선하도록 해야 한다</a:t>
            </a:r>
          </a:p>
        </p:txBody>
      </p:sp>
    </p:spTree>
    <p:extLst>
      <p:ext uri="{BB962C8B-B14F-4D97-AF65-F5344CB8AC3E}">
        <p14:creationId xmlns:p14="http://schemas.microsoft.com/office/powerpoint/2010/main" val="3828174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7CF897C-B500-E4B6-6DE5-846B931B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보존관리대상지는 훼손을 최소화하고 보존</a:t>
            </a:r>
            <a:r>
              <a:rPr lang="en-US" altLang="ko-KR" dirty="0"/>
              <a:t>·</a:t>
            </a:r>
            <a:r>
              <a:rPr lang="ko-KR" altLang="en-US" dirty="0"/>
              <a:t>복구하여 양호한 자연환경</a:t>
            </a:r>
            <a:r>
              <a:rPr lang="en-US" altLang="ko-KR" dirty="0"/>
              <a:t>·</a:t>
            </a:r>
            <a:r>
              <a:rPr lang="ko-KR" altLang="en-US" dirty="0"/>
              <a:t>경관을 시민과 공유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82BC75-A2BA-8A77-774A-71EA60164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개발제한구역의 경우 우수한 생태환경의 유지</a:t>
            </a:r>
            <a:r>
              <a:rPr lang="en-US" altLang="ko-KR" dirty="0"/>
              <a:t>·</a:t>
            </a:r>
            <a:r>
              <a:rPr lang="ko-KR" altLang="en-US" dirty="0"/>
              <a:t>보존과 훼손된 지역의 복구를 원칙으로 하며 녹지를 확충하여 순기능 회복을 유도한다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집단취락으로서</a:t>
            </a:r>
            <a:r>
              <a:rPr lang="ko-KR" altLang="en-US" dirty="0"/>
              <a:t> 주거환경 개선 및 취락정비가 필요한 지역에 대해 개발제한구역의 훼손을 최 소화하고 도시환경을 보존 관리하기 위하여 주택호수 </a:t>
            </a:r>
            <a:r>
              <a:rPr lang="en-US" altLang="ko-KR" dirty="0"/>
              <a:t>100</a:t>
            </a:r>
            <a:r>
              <a:rPr lang="ko-KR" altLang="en-US" dirty="0"/>
              <a:t>호 이상</a:t>
            </a:r>
            <a:r>
              <a:rPr lang="en-US" altLang="ko-KR" dirty="0"/>
              <a:t>, </a:t>
            </a:r>
            <a:r>
              <a:rPr lang="ko-KR" altLang="en-US" dirty="0"/>
              <a:t>호수밀도 </a:t>
            </a:r>
            <a:r>
              <a:rPr lang="en-US" altLang="ko-KR" dirty="0"/>
              <a:t>20</a:t>
            </a:r>
            <a:r>
              <a:rPr lang="ko-KR" altLang="en-US" dirty="0"/>
              <a:t>호</a:t>
            </a:r>
            <a:r>
              <a:rPr lang="en-US" altLang="ko-KR" dirty="0"/>
              <a:t>/ha </a:t>
            </a:r>
            <a:r>
              <a:rPr lang="ko-KR" altLang="en-US" dirty="0"/>
              <a:t>이상인 경우 해제할 수 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DAE736A-0D65-6181-609D-773C55C79D01}"/>
              </a:ext>
            </a:extLst>
          </p:cNvPr>
          <p:cNvSpPr/>
          <p:nvPr/>
        </p:nvSpPr>
        <p:spPr>
          <a:xfrm>
            <a:off x="-1683759" y="-656451"/>
            <a:ext cx="1606401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취락지구 이해하기 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자연취락지구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  <a:r>
              <a:rPr lang="ko-KR" alt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집단취락지구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취락의 의미 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취락 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주거지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pPr algn="ctr"/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가옥들이 </a:t>
            </a:r>
            <a:r>
              <a:rPr lang="ko-KR" alt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모여있는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집단적인 생활의 근거지로 개발의 필요성이 인정되는 장소를 말합니다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취락지구란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특정지역 내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취락을 정비하기 위해 지정되는 </a:t>
            </a:r>
            <a:r>
              <a:rPr lang="ko-KR" alt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용도지구중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하나입니다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과거 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국토이용관리법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에서는 농업지역 내에서 농어민의 집단적 생활근거지로서 개발이 특히 필요하다고 </a:t>
            </a:r>
            <a:r>
              <a:rPr lang="ko-KR" alt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인정되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"&gt;.</a:t>
            </a:r>
          </a:p>
        </p:txBody>
      </p:sp>
    </p:spTree>
    <p:extLst>
      <p:ext uri="{BB962C8B-B14F-4D97-AF65-F5344CB8AC3E}">
        <p14:creationId xmlns:p14="http://schemas.microsoft.com/office/powerpoint/2010/main" val="893701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4CD1B39D-37E8-88C8-84F9-2AA9A642A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354" y="800100"/>
            <a:ext cx="5368073" cy="5742590"/>
          </a:xfrm>
        </p:spPr>
      </p:pic>
    </p:spTree>
    <p:extLst>
      <p:ext uri="{BB962C8B-B14F-4D97-AF65-F5344CB8AC3E}">
        <p14:creationId xmlns:p14="http://schemas.microsoft.com/office/powerpoint/2010/main" val="350551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C36B90-02F1-B62E-AF81-72B0398D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2C09F42-C9B2-8201-C255-6CF8E39F6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서울형 용도지역제 ‘</a:t>
            </a:r>
            <a:r>
              <a:rPr lang="en-US" altLang="ko-KR" dirty="0"/>
              <a:t>Beyond Zoning Seoul’ </a:t>
            </a:r>
            <a:r>
              <a:rPr lang="ko-KR" altLang="en-US" dirty="0"/>
              <a:t>관리원칙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 용도지역별 지정 목적을 유지하면서 필요한 지원 기능을 유연하게 도입하여 시민의 생활 변화에 맞춰 주거</a:t>
            </a:r>
            <a:r>
              <a:rPr lang="en-US" altLang="ko-KR" dirty="0"/>
              <a:t>·</a:t>
            </a:r>
            <a:r>
              <a:rPr lang="ko-KR" altLang="en-US" dirty="0"/>
              <a:t>업무</a:t>
            </a:r>
            <a:r>
              <a:rPr lang="en-US" altLang="ko-KR" dirty="0"/>
              <a:t>·</a:t>
            </a:r>
            <a:r>
              <a:rPr lang="ko-KR" altLang="en-US" dirty="0"/>
              <a:t>상업</a:t>
            </a:r>
            <a:r>
              <a:rPr lang="en-US" altLang="ko-KR" dirty="0"/>
              <a:t>·</a:t>
            </a:r>
            <a:r>
              <a:rPr lang="ko-KR" altLang="en-US" dirty="0"/>
              <a:t>여가 등 복합적인 도시 기능을 보행일상권 내에서 쾌적하게 누릴 수 있도록 기능과 성능 중심의 정책을 지향한다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중심지 기능 고도화</a:t>
            </a:r>
            <a:r>
              <a:rPr lang="en-US" altLang="ko-KR" dirty="0"/>
              <a:t>, </a:t>
            </a:r>
            <a:r>
              <a:rPr lang="ko-KR" altLang="en-US" dirty="0"/>
              <a:t>역세권 중심 공간구조 실현</a:t>
            </a:r>
            <a:r>
              <a:rPr lang="en-US" altLang="ko-KR" dirty="0"/>
              <a:t>, </a:t>
            </a:r>
            <a:r>
              <a:rPr lang="ko-KR" altLang="en-US" dirty="0"/>
              <a:t>지역균형발전 등 서울시 정책으로 </a:t>
            </a:r>
            <a:r>
              <a:rPr lang="ko-KR" altLang="en-US" dirty="0" err="1"/>
              <a:t>고밀</a:t>
            </a:r>
            <a:r>
              <a:rPr lang="en-US" altLang="ko-KR" dirty="0"/>
              <a:t>·</a:t>
            </a:r>
            <a:r>
              <a:rPr lang="ko-KR" altLang="en-US" dirty="0"/>
              <a:t>복합용도 개발을 유도하는 지역은 복합용도구역</a:t>
            </a:r>
            <a:r>
              <a:rPr lang="en-US" altLang="ko-KR" dirty="0"/>
              <a:t>, </a:t>
            </a:r>
            <a:r>
              <a:rPr lang="ko-KR" altLang="en-US" dirty="0" err="1"/>
              <a:t>입지규제최소구역</a:t>
            </a:r>
            <a:r>
              <a:rPr lang="ko-KR" altLang="en-US" dirty="0"/>
              <a:t> 등 다양한 규제 완화 및 특례 제도의 적용을 적극적으로 검토한다</a:t>
            </a:r>
          </a:p>
        </p:txBody>
      </p:sp>
    </p:spTree>
    <p:extLst>
      <p:ext uri="{BB962C8B-B14F-4D97-AF65-F5344CB8AC3E}">
        <p14:creationId xmlns:p14="http://schemas.microsoft.com/office/powerpoint/2010/main" val="2551853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A75DA3B-D89A-C7D6-89BC-34DC0BFA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지역별 다양한 특성을 반영한 차등 관리와 용도지역 운영방안 마련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C1CE4F-ED3C-458B-67B2-A1BCAA595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동일 용도지역에 대한 포괄적이고 동일한 규제를 지양하고</a:t>
            </a:r>
            <a:r>
              <a:rPr lang="en-US" altLang="ko-KR" dirty="0"/>
              <a:t>, </a:t>
            </a:r>
            <a:r>
              <a:rPr lang="ko-KR" altLang="en-US" dirty="0"/>
              <a:t>지역별 특성과 잠재력을 반영하여 새로운 균형발전을 실현하기 위해 동일 용도지역이라도 공간구조</a:t>
            </a:r>
            <a:r>
              <a:rPr lang="en-US" altLang="ko-KR" dirty="0"/>
              <a:t>·</a:t>
            </a:r>
            <a:r>
              <a:rPr lang="ko-KR" altLang="en-US" dirty="0"/>
              <a:t>도시조직</a:t>
            </a:r>
            <a:r>
              <a:rPr lang="en-US" altLang="ko-KR" dirty="0"/>
              <a:t>·</a:t>
            </a:r>
            <a:r>
              <a:rPr lang="ko-KR" altLang="en-US" dirty="0"/>
              <a:t>기반시설 여건</a:t>
            </a:r>
            <a:r>
              <a:rPr lang="en-US" altLang="ko-KR" dirty="0"/>
              <a:t>·</a:t>
            </a:r>
            <a:r>
              <a:rPr lang="ko-KR" altLang="en-US" dirty="0"/>
              <a:t>개발현황 등 지역특성에 따라 용도</a:t>
            </a:r>
            <a:r>
              <a:rPr lang="en-US" altLang="ko-KR" dirty="0"/>
              <a:t>·</a:t>
            </a:r>
            <a:r>
              <a:rPr lang="ko-KR" altLang="en-US" dirty="0"/>
              <a:t>밀도</a:t>
            </a:r>
            <a:r>
              <a:rPr lang="en-US" altLang="ko-KR" dirty="0"/>
              <a:t>·</a:t>
            </a:r>
            <a:r>
              <a:rPr lang="ko-KR" altLang="en-US" dirty="0"/>
              <a:t>높이 등을 차등 관리한다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 </a:t>
            </a:r>
            <a:r>
              <a:rPr lang="ko-KR" altLang="en-US" dirty="0"/>
              <a:t>세밀하고 구체적인 용도지역별 관리방안을 마련하고 이를 기반으로 향후 보행일상권의 지역특성을 반영한 장소 중심적인 관리기준을 보완하여 급변하는 생활여건과 다원화되는 시민수요에 대응한다</a:t>
            </a:r>
          </a:p>
        </p:txBody>
      </p:sp>
    </p:spTree>
    <p:extLst>
      <p:ext uri="{BB962C8B-B14F-4D97-AF65-F5344CB8AC3E}">
        <p14:creationId xmlns:p14="http://schemas.microsoft.com/office/powerpoint/2010/main" val="2036563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E117A0-B284-3ED7-30CC-B5CB40BB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용도지역 조정 시 부작용을 최소화하고 공공성을 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ECBB966-1B39-4F73-8BCE-8C465FF3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여건 변화와 미래 수요를 고려하여 용도지역 조정 시 주변에 미치는 부정적 영향을 최소화할 수 있도록 관련 도시계획을 전제로 종합적으로 검토하여 지역특성 및 용도지역 조정 목적에 부합하는 밀도</a:t>
            </a:r>
            <a:r>
              <a:rPr lang="en-US" altLang="ko-KR" sz="2200" dirty="0"/>
              <a:t>·</a:t>
            </a:r>
            <a:r>
              <a:rPr lang="ko-KR" altLang="en-US" sz="2200" dirty="0"/>
              <a:t>용도</a:t>
            </a:r>
            <a:r>
              <a:rPr lang="en-US" altLang="ko-KR" sz="2200" dirty="0"/>
              <a:t>·</a:t>
            </a:r>
            <a:r>
              <a:rPr lang="ko-KR" altLang="en-US" sz="2200" dirty="0"/>
              <a:t>높이계획을 유도한다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en-US" altLang="ko-KR" sz="2200" dirty="0"/>
              <a:t>- </a:t>
            </a:r>
            <a:r>
              <a:rPr lang="ko-KR" altLang="en-US" sz="2200" dirty="0"/>
              <a:t>지구단위계획</a:t>
            </a:r>
            <a:r>
              <a:rPr lang="en-US" altLang="ko-KR" sz="2200" dirty="0"/>
              <a:t>, </a:t>
            </a:r>
            <a:r>
              <a:rPr lang="ko-KR" altLang="en-US" sz="2200" dirty="0"/>
              <a:t>정비계획</a:t>
            </a:r>
            <a:r>
              <a:rPr lang="en-US" altLang="ko-KR" sz="2200" dirty="0"/>
              <a:t>, </a:t>
            </a:r>
            <a:r>
              <a:rPr lang="ko-KR" altLang="en-US" sz="2200" dirty="0"/>
              <a:t>도시개발사업의 계획</a:t>
            </a:r>
            <a:r>
              <a:rPr lang="en-US" altLang="ko-KR" sz="2200" dirty="0"/>
              <a:t>, </a:t>
            </a:r>
            <a:r>
              <a:rPr lang="ko-KR" altLang="en-US" sz="2200" dirty="0"/>
              <a:t>도시계획시설 등 개별 도시관리계획은 용도지역 지정 목적 및 기준 등과 정합성을 확보하여 운영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용도지역 상향에 따른 기부채납 형태의 공공기여를 지역사회에 실질적으로 </a:t>
            </a:r>
            <a:r>
              <a:rPr lang="ko-KR" altLang="en-US" sz="2000" dirty="0"/>
              <a:t>기여할 수 있도록 산업 기반이나 녹지</a:t>
            </a:r>
            <a:r>
              <a:rPr lang="en-US" altLang="ko-KR" sz="2000" dirty="0"/>
              <a:t>, </a:t>
            </a:r>
            <a:r>
              <a:rPr lang="ko-KR" altLang="en-US" sz="2000" dirty="0"/>
              <a:t>생활</a:t>
            </a:r>
            <a:r>
              <a:rPr lang="en-US" altLang="ko-KR" sz="2000" dirty="0"/>
              <a:t>SOC, </a:t>
            </a:r>
            <a:r>
              <a:rPr lang="ko-KR" altLang="en-US" sz="2000" dirty="0"/>
              <a:t>공공임대주택 등 다양한 시설로 확보한다</a:t>
            </a:r>
          </a:p>
        </p:txBody>
      </p:sp>
    </p:spTree>
    <p:extLst>
      <p:ext uri="{BB962C8B-B14F-4D97-AF65-F5344CB8AC3E}">
        <p14:creationId xmlns:p14="http://schemas.microsoft.com/office/powerpoint/2010/main" val="2295228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CDD7EF-9A9F-D503-1959-FADCA2B0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용도지역별 관리 </a:t>
            </a:r>
            <a:r>
              <a:rPr lang="en-US" altLang="ko-KR" dirty="0"/>
              <a:t>126p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CD0EEEF-1E1A-74BA-6545-CEA357E9E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주거지역 </a:t>
            </a:r>
            <a:endParaRPr lang="en-US" altLang="ko-KR" sz="2000" dirty="0"/>
          </a:p>
          <a:p>
            <a:r>
              <a:rPr lang="ko-KR" altLang="en-US" sz="2000" dirty="0"/>
              <a:t> 편리하고 쾌적한 주거환경을 조성</a:t>
            </a:r>
            <a:r>
              <a:rPr lang="en-US" altLang="ko-KR" sz="2000" dirty="0"/>
              <a:t>·</a:t>
            </a:r>
            <a:r>
              <a:rPr lang="ko-KR" altLang="en-US" sz="2000" dirty="0"/>
              <a:t>유지하며 편리한 주거환경 조성을 위해 주거지역에는 일상생활 에 필요한 각종 편의시설 및 생활</a:t>
            </a:r>
            <a:r>
              <a:rPr lang="en-US" altLang="ko-KR" sz="2000" dirty="0"/>
              <a:t>SOC</a:t>
            </a:r>
            <a:r>
              <a:rPr lang="ko-KR" altLang="en-US" sz="2000" dirty="0"/>
              <a:t>를 확보한다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양호한 주거환경을 저해할 우려가 있는 비주거용도가 과도하게 유입되지 않도록 관리 </a:t>
            </a:r>
            <a:endParaRPr lang="en-US" altLang="ko-KR" sz="2000" dirty="0"/>
          </a:p>
          <a:p>
            <a:r>
              <a:rPr lang="ko-KR" altLang="en-US" sz="2000" dirty="0"/>
              <a:t> 주요 산</a:t>
            </a:r>
            <a:r>
              <a:rPr lang="en-US" altLang="ko-KR" sz="2000" dirty="0"/>
              <a:t>, </a:t>
            </a:r>
            <a:r>
              <a:rPr lang="ko-KR" altLang="en-US" sz="2000" dirty="0"/>
              <a:t>구릉지</a:t>
            </a:r>
            <a:r>
              <a:rPr lang="en-US" altLang="ko-KR" sz="2000" dirty="0"/>
              <a:t>, </a:t>
            </a:r>
            <a:r>
              <a:rPr lang="ko-KR" altLang="en-US" sz="2000" dirty="0"/>
              <a:t>한강 및 지천</a:t>
            </a:r>
            <a:r>
              <a:rPr lang="en-US" altLang="ko-KR" sz="2000" dirty="0"/>
              <a:t>, </a:t>
            </a:r>
            <a:r>
              <a:rPr lang="ko-KR" altLang="en-US" sz="2000" dirty="0"/>
              <a:t>역사문화자원 등 주변 환경과 조화할 수 있도록 적정 용도와 밀도로 관리한다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 </a:t>
            </a:r>
            <a:r>
              <a:rPr lang="ko-KR" altLang="en-US" sz="2000" dirty="0"/>
              <a:t>전용주거지역을 저층주거지 주거환경개선을 위한 공공의 지원 사업 추진 시 우선 선정을 고려한다</a:t>
            </a:r>
            <a:r>
              <a:rPr lang="en-US" altLang="ko-KR" sz="2000" dirty="0"/>
              <a:t>.  </a:t>
            </a:r>
            <a:r>
              <a:rPr lang="ko-KR" altLang="en-US" sz="2000" dirty="0"/>
              <a:t>일반주거지역을 종세분화 기본원칙과 지정취지에 부합하는 용도</a:t>
            </a:r>
            <a:r>
              <a:rPr lang="en-US" altLang="ko-KR" sz="2000" dirty="0"/>
              <a:t>, </a:t>
            </a:r>
            <a:r>
              <a:rPr lang="ko-KR" altLang="en-US" sz="2000" dirty="0"/>
              <a:t>적정 주거 밀도 및 높이 기준을 고 려하여 관리한다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 </a:t>
            </a:r>
            <a:r>
              <a:rPr lang="ko-KR" altLang="en-US" sz="2000" dirty="0"/>
              <a:t>준주거지역을 대중교통 등 기반시설 여건이 양호한 역세권을 중심으로 지정하고 도심형 주거를 비롯한 상업</a:t>
            </a:r>
            <a:r>
              <a:rPr lang="en-US" altLang="ko-KR" sz="2000" dirty="0"/>
              <a:t>·</a:t>
            </a:r>
            <a:r>
              <a:rPr lang="ko-KR" altLang="en-US" sz="2000" dirty="0"/>
              <a:t>업무기능을 보완하기 위한 복합 용도지역으로 관리한다</a:t>
            </a:r>
          </a:p>
        </p:txBody>
      </p:sp>
    </p:spTree>
    <p:extLst>
      <p:ext uri="{BB962C8B-B14F-4D97-AF65-F5344CB8AC3E}">
        <p14:creationId xmlns:p14="http://schemas.microsoft.com/office/powerpoint/2010/main" val="3711889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8697C20-C7FF-ED49-746C-85F96B94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138"/>
            <a:ext cx="10515600" cy="5782825"/>
          </a:xfrm>
        </p:spPr>
        <p:txBody>
          <a:bodyPr/>
          <a:lstStyle/>
          <a:p>
            <a:r>
              <a:rPr lang="ko-KR" altLang="en-US" dirty="0"/>
              <a:t> 상업지역을 업무</a:t>
            </a:r>
            <a:r>
              <a:rPr lang="en-US" altLang="ko-KR" dirty="0"/>
              <a:t>·</a:t>
            </a:r>
            <a:r>
              <a:rPr lang="ko-KR" altLang="en-US" dirty="0"/>
              <a:t>상업</a:t>
            </a:r>
            <a:r>
              <a:rPr lang="en-US" altLang="ko-KR" dirty="0"/>
              <a:t>·</a:t>
            </a:r>
            <a:r>
              <a:rPr lang="ko-KR" altLang="en-US" dirty="0"/>
              <a:t>주거</a:t>
            </a:r>
            <a:r>
              <a:rPr lang="en-US" altLang="ko-KR" dirty="0"/>
              <a:t>·</a:t>
            </a:r>
            <a:r>
              <a:rPr lang="ko-KR" altLang="en-US" dirty="0"/>
              <a:t>여가 등 다양한 기능이 </a:t>
            </a:r>
            <a:r>
              <a:rPr lang="en-US" altLang="ko-KR" dirty="0"/>
              <a:t>24</a:t>
            </a:r>
            <a:r>
              <a:rPr lang="ko-KR" altLang="en-US" dirty="0"/>
              <a:t>시간 활력 있는 공간이 될 수 있도록 융복합적 용도지역으로 운영한다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 </a:t>
            </a:r>
            <a:r>
              <a:rPr lang="ko-KR" altLang="en-US" dirty="0"/>
              <a:t>일반상업지역 중심의 획일적 지정을 지양하고 지역특성</a:t>
            </a:r>
            <a:r>
              <a:rPr lang="en-US" altLang="ko-KR" dirty="0"/>
              <a:t>, </a:t>
            </a:r>
            <a:r>
              <a:rPr lang="ko-KR" altLang="en-US" dirty="0"/>
              <a:t>중심지 체계</a:t>
            </a:r>
            <a:r>
              <a:rPr lang="en-US" altLang="ko-KR" dirty="0"/>
              <a:t>·</a:t>
            </a:r>
            <a:r>
              <a:rPr lang="ko-KR" altLang="en-US" dirty="0" err="1"/>
              <a:t>혁신축</a:t>
            </a:r>
            <a:r>
              <a:rPr lang="en-US" altLang="ko-KR" dirty="0"/>
              <a:t>·</a:t>
            </a:r>
            <a:r>
              <a:rPr lang="ko-KR" altLang="en-US" dirty="0"/>
              <a:t>보행일상권 등 도시 공간구조</a:t>
            </a:r>
            <a:r>
              <a:rPr lang="en-US" altLang="ko-KR" dirty="0"/>
              <a:t>, </a:t>
            </a:r>
            <a:r>
              <a:rPr lang="ko-KR" altLang="en-US" dirty="0"/>
              <a:t>개발수요</a:t>
            </a:r>
            <a:r>
              <a:rPr lang="en-US" altLang="ko-KR" dirty="0"/>
              <a:t>, </a:t>
            </a:r>
            <a:r>
              <a:rPr lang="ko-KR" altLang="en-US" dirty="0"/>
              <a:t>기반시설 등을 고려하여 관리목적에 부합한 중심</a:t>
            </a:r>
            <a:r>
              <a:rPr lang="en-US" altLang="ko-KR" dirty="0"/>
              <a:t>·</a:t>
            </a:r>
            <a:r>
              <a:rPr lang="ko-KR" altLang="en-US" dirty="0"/>
              <a:t>일반</a:t>
            </a:r>
            <a:r>
              <a:rPr lang="en-US" altLang="ko-KR" dirty="0"/>
              <a:t>·</a:t>
            </a:r>
            <a:r>
              <a:rPr lang="ko-KR" altLang="en-US" dirty="0"/>
              <a:t>근린</a:t>
            </a:r>
            <a:r>
              <a:rPr lang="en-US" altLang="ko-KR" dirty="0"/>
              <a:t>·</a:t>
            </a:r>
            <a:r>
              <a:rPr lang="ko-KR" altLang="en-US" dirty="0"/>
              <a:t>유통상업지역으로 지정</a:t>
            </a:r>
            <a:r>
              <a:rPr lang="en-US" altLang="ko-KR" dirty="0"/>
              <a:t>·</a:t>
            </a:r>
            <a:r>
              <a:rPr lang="ko-KR" altLang="en-US" dirty="0"/>
              <a:t>관리한다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역세권 중심의 입체복합화 기조에 따라 상업지역을 중심지와 역세권을 중심으로 지정</a:t>
            </a:r>
            <a:r>
              <a:rPr lang="en-US" altLang="ko-KR" dirty="0"/>
              <a:t>·</a:t>
            </a:r>
            <a:r>
              <a:rPr lang="ko-KR" altLang="en-US" dirty="0"/>
              <a:t>관리하고</a:t>
            </a:r>
            <a:r>
              <a:rPr lang="en-US" altLang="ko-KR" dirty="0"/>
              <a:t>, </a:t>
            </a:r>
            <a:r>
              <a:rPr lang="ko-KR" altLang="en-US" dirty="0"/>
              <a:t>업무</a:t>
            </a:r>
            <a:r>
              <a:rPr lang="en-US" altLang="ko-KR" dirty="0"/>
              <a:t>· </a:t>
            </a:r>
            <a:r>
              <a:rPr lang="ko-KR" altLang="en-US" dirty="0"/>
              <a:t>상업</a:t>
            </a:r>
            <a:r>
              <a:rPr lang="en-US" altLang="ko-KR" dirty="0"/>
              <a:t>·</a:t>
            </a:r>
            <a:r>
              <a:rPr lang="ko-KR" altLang="en-US" dirty="0"/>
              <a:t>주거</a:t>
            </a:r>
            <a:r>
              <a:rPr lang="en-US" altLang="ko-KR" dirty="0"/>
              <a:t>·</a:t>
            </a:r>
            <a:r>
              <a:rPr lang="ko-KR" altLang="en-US" dirty="0"/>
              <a:t>생활</a:t>
            </a:r>
            <a:r>
              <a:rPr lang="en-US" altLang="ko-KR" dirty="0"/>
              <a:t>SOC </a:t>
            </a:r>
            <a:r>
              <a:rPr lang="ko-KR" altLang="en-US" dirty="0"/>
              <a:t>등 다양한 기능의 복합용도를 유도한다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 </a:t>
            </a:r>
            <a:r>
              <a:rPr lang="ko-KR" altLang="en-US" dirty="0"/>
              <a:t>지역별로 상업지역이 특색 있고 다채롭게 형성될 수 있도록 중심지 체계</a:t>
            </a:r>
            <a:r>
              <a:rPr lang="en-US" altLang="ko-KR" dirty="0"/>
              <a:t>, </a:t>
            </a:r>
            <a:r>
              <a:rPr lang="ko-KR" altLang="en-US" dirty="0" err="1"/>
              <a:t>지역맥락</a:t>
            </a:r>
            <a:r>
              <a:rPr lang="en-US" altLang="ko-KR" dirty="0"/>
              <a:t>, </a:t>
            </a:r>
            <a:r>
              <a:rPr lang="ko-KR" altLang="en-US" dirty="0"/>
              <a:t>기반시설 및 입지여건 등 지역특성에 따라 상업지역의 용도</a:t>
            </a:r>
            <a:r>
              <a:rPr lang="en-US" altLang="ko-KR" dirty="0"/>
              <a:t>·</a:t>
            </a:r>
            <a:r>
              <a:rPr lang="ko-KR" altLang="en-US" dirty="0"/>
              <a:t>밀도를 차등 관리한다</a:t>
            </a:r>
          </a:p>
        </p:txBody>
      </p:sp>
    </p:spTree>
    <p:extLst>
      <p:ext uri="{BB962C8B-B14F-4D97-AF65-F5344CB8AC3E}">
        <p14:creationId xmlns:p14="http://schemas.microsoft.com/office/powerpoint/2010/main" val="3678498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080350F-4AF4-8E9A-B10B-40B8889CA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434"/>
            <a:ext cx="10515600" cy="5735529"/>
          </a:xfrm>
        </p:spPr>
        <p:txBody>
          <a:bodyPr/>
          <a:lstStyle/>
          <a:p>
            <a:r>
              <a:rPr lang="ko-KR" altLang="en-US" dirty="0"/>
              <a:t>준공업지역 </a:t>
            </a:r>
            <a:endParaRPr lang="en-US" altLang="ko-KR" dirty="0"/>
          </a:p>
          <a:p>
            <a:r>
              <a:rPr lang="ko-KR" altLang="en-US" dirty="0"/>
              <a:t> 준공업지역의 역할을 산업경쟁력 확보를 위한 일자리</a:t>
            </a:r>
            <a:r>
              <a:rPr lang="en-US" altLang="ko-KR" dirty="0"/>
              <a:t>·</a:t>
            </a:r>
            <a:r>
              <a:rPr lang="ko-KR" altLang="en-US" dirty="0"/>
              <a:t>산업 중심지역의 육성 및 특화관리 수단으로 강화하고</a:t>
            </a:r>
            <a:r>
              <a:rPr lang="en-US" altLang="ko-KR" dirty="0"/>
              <a:t>, </a:t>
            </a:r>
            <a:r>
              <a:rPr lang="ko-KR" altLang="en-US" dirty="0"/>
              <a:t>산업기능 유지 및 산업육성 지역을 준공업지역으로 집중 관리한다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 </a:t>
            </a:r>
            <a:r>
              <a:rPr lang="ko-KR" altLang="en-US" dirty="0"/>
              <a:t>준공업지역을 산업</a:t>
            </a:r>
            <a:r>
              <a:rPr lang="en-US" altLang="ko-KR" dirty="0"/>
              <a:t>·</a:t>
            </a:r>
            <a:r>
              <a:rPr lang="ko-KR" altLang="en-US" dirty="0"/>
              <a:t>일자리 기능과 함께 일과 생활을 지원하는 주거</a:t>
            </a:r>
            <a:r>
              <a:rPr lang="en-US" altLang="ko-KR" dirty="0"/>
              <a:t>·</a:t>
            </a:r>
            <a:r>
              <a:rPr lang="ko-KR" altLang="en-US" dirty="0"/>
              <a:t>상업</a:t>
            </a:r>
            <a:r>
              <a:rPr lang="en-US" altLang="ko-KR" dirty="0"/>
              <a:t>·</a:t>
            </a:r>
            <a:r>
              <a:rPr lang="ko-KR" altLang="en-US" dirty="0"/>
              <a:t>문화</a:t>
            </a:r>
            <a:r>
              <a:rPr lang="en-US" altLang="ko-KR" dirty="0"/>
              <a:t>·</a:t>
            </a:r>
            <a:r>
              <a:rPr lang="ko-KR" altLang="en-US" dirty="0"/>
              <a:t>여가기능을 보완하며</a:t>
            </a:r>
            <a:r>
              <a:rPr lang="en-US" altLang="ko-KR" dirty="0"/>
              <a:t>, </a:t>
            </a:r>
            <a:r>
              <a:rPr lang="ko-KR" altLang="en-US" dirty="0"/>
              <a:t>보행으로 일상생활이 가능한 쾌적하고 편리한 복합 공간을 조성하여 보행일상권의 중심지역으로 육성</a:t>
            </a:r>
            <a:r>
              <a:rPr lang="en-US" altLang="ko-KR" dirty="0"/>
              <a:t>·</a:t>
            </a:r>
            <a:r>
              <a:rPr lang="ko-KR" altLang="en-US" dirty="0"/>
              <a:t>관리한다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 </a:t>
            </a:r>
            <a:r>
              <a:rPr lang="ko-KR" altLang="en-US" dirty="0"/>
              <a:t>준공업지역의 현황을 반영하고 도시경쟁력 정책에 부합하는 효율적인 관리를 위하여 준공업지역의 지정</a:t>
            </a:r>
            <a:r>
              <a:rPr lang="en-US" altLang="ko-KR" dirty="0"/>
              <a:t>·</a:t>
            </a:r>
            <a:r>
              <a:rPr lang="ko-KR" altLang="en-US" dirty="0"/>
              <a:t>변경을 유연하게 운용한다</a:t>
            </a:r>
          </a:p>
        </p:txBody>
      </p:sp>
    </p:spTree>
    <p:extLst>
      <p:ext uri="{BB962C8B-B14F-4D97-AF65-F5344CB8AC3E}">
        <p14:creationId xmlns:p14="http://schemas.microsoft.com/office/powerpoint/2010/main" val="6129173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739C1807-D99F-6AD9-4E30-17202DC81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93" y="0"/>
            <a:ext cx="5081586" cy="689028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68960CF-8969-899B-A8CF-4337538B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08" y="740418"/>
            <a:ext cx="6381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96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22FAFB-649F-7B9E-2F15-D00BD17B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역세권 중심의 공간구조 실현을 위한 용도지역 관리 가이드라인 마련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9EF6DB-5B76-A9C1-6992-8780767F9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역세권 중심의 공간구조 실현을 위해 역세권 활성화 사업</a:t>
            </a:r>
            <a:r>
              <a:rPr lang="en-US" altLang="ko-KR" dirty="0"/>
              <a:t>, </a:t>
            </a:r>
            <a:r>
              <a:rPr lang="ko-KR" altLang="en-US" dirty="0"/>
              <a:t>역세권 청년주택</a:t>
            </a:r>
            <a:r>
              <a:rPr lang="en-US" altLang="ko-KR" dirty="0"/>
              <a:t>, </a:t>
            </a:r>
            <a:r>
              <a:rPr lang="ko-KR" altLang="en-US" dirty="0"/>
              <a:t>역세권 공공임대주택사업</a:t>
            </a:r>
            <a:r>
              <a:rPr lang="en-US" altLang="ko-KR" dirty="0"/>
              <a:t>, </a:t>
            </a:r>
            <a:r>
              <a:rPr lang="ko-KR" altLang="en-US" dirty="0"/>
              <a:t>역세권 개발사업 등 역세권 사업 관련 용도지역 관리방향을 검토</a:t>
            </a:r>
            <a:r>
              <a:rPr lang="en-US" altLang="ko-KR" dirty="0"/>
              <a:t>·</a:t>
            </a:r>
            <a:r>
              <a:rPr lang="ko-KR" altLang="en-US" dirty="0"/>
              <a:t>제시한다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 </a:t>
            </a:r>
            <a:r>
              <a:rPr lang="ko-KR" altLang="en-US" dirty="0"/>
              <a:t>자치구별 중심지 기능 고도화</a:t>
            </a:r>
            <a:r>
              <a:rPr lang="en-US" altLang="ko-KR" dirty="0"/>
              <a:t>, </a:t>
            </a:r>
            <a:r>
              <a:rPr lang="ko-KR" altLang="en-US" dirty="0"/>
              <a:t>역세권 중심 공간구조 실현</a:t>
            </a:r>
            <a:r>
              <a:rPr lang="en-US" altLang="ko-KR" dirty="0"/>
              <a:t>, </a:t>
            </a:r>
            <a:r>
              <a:rPr lang="ko-KR" altLang="en-US" dirty="0"/>
              <a:t>지역균형발전을 위한 수단으로 상업지역 지정을 검토한다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상업지역 지정은 서울시 차원의 권역 </a:t>
            </a:r>
            <a:r>
              <a:rPr lang="ko-KR" altLang="en-US" dirty="0" err="1"/>
              <a:t>자족성</a:t>
            </a:r>
            <a:r>
              <a:rPr lang="ko-KR" altLang="en-US" dirty="0"/>
              <a:t> 및 자치구 활성화를 실현할 수 있도록 운영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신규 상업지역 지정을 검토할 때 주변 지역과의 조화</a:t>
            </a:r>
            <a:r>
              <a:rPr lang="en-US" altLang="ko-KR" dirty="0"/>
              <a:t>, </a:t>
            </a:r>
            <a:r>
              <a:rPr lang="ko-KR" altLang="en-US" dirty="0" err="1"/>
              <a:t>고밀개발에</a:t>
            </a:r>
            <a:r>
              <a:rPr lang="ko-KR" altLang="en-US" dirty="0"/>
              <a:t> 따른 기반시설 등의 용량</a:t>
            </a:r>
            <a:r>
              <a:rPr lang="en-US" altLang="ko-KR" dirty="0"/>
              <a:t>, </a:t>
            </a:r>
            <a:r>
              <a:rPr lang="ko-KR" altLang="en-US" dirty="0"/>
              <a:t>업무</a:t>
            </a:r>
            <a:r>
              <a:rPr lang="en-US" altLang="ko-KR" dirty="0"/>
              <a:t>· </a:t>
            </a:r>
            <a:r>
              <a:rPr lang="ko-KR" altLang="en-US" dirty="0"/>
              <a:t>상업용도의 개발수요</a:t>
            </a:r>
            <a:r>
              <a:rPr lang="en-US" altLang="ko-KR" dirty="0"/>
              <a:t>, </a:t>
            </a:r>
            <a:r>
              <a:rPr lang="ko-KR" altLang="en-US" dirty="0"/>
              <a:t>서울시 정책 및 상위 계획과의 정합성 등을 반영 </a:t>
            </a:r>
          </a:p>
        </p:txBody>
      </p:sp>
    </p:spTree>
    <p:extLst>
      <p:ext uri="{BB962C8B-B14F-4D97-AF65-F5344CB8AC3E}">
        <p14:creationId xmlns:p14="http://schemas.microsoft.com/office/powerpoint/2010/main" val="185292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33p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sz="2400" dirty="0"/>
              <a:t>세계 대도시와 비교해서 부족한 생활 </a:t>
            </a:r>
            <a:r>
              <a:rPr lang="ko-KR" altLang="en-US" sz="2400" dirty="0" err="1"/>
              <a:t>녹지인프라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 </a:t>
            </a:r>
            <a:r>
              <a:rPr lang="en-US" altLang="ko-KR" sz="2400" dirty="0"/>
              <a:t>2014</a:t>
            </a:r>
            <a:r>
              <a:rPr lang="ko-KR" altLang="en-US" sz="2400" dirty="0"/>
              <a:t>년 기준 서울의 </a:t>
            </a:r>
            <a:r>
              <a:rPr lang="en-US" altLang="ko-KR" sz="2400" dirty="0"/>
              <a:t>1</a:t>
            </a:r>
            <a:r>
              <a:rPr lang="ko-KR" altLang="en-US" sz="2400" dirty="0"/>
              <a:t>인당 </a:t>
            </a:r>
            <a:r>
              <a:rPr lang="ko-KR" altLang="en-US" sz="2400" dirty="0" err="1"/>
              <a:t>공원면적은</a:t>
            </a:r>
            <a:r>
              <a:rPr lang="ko-KR" altLang="en-US" sz="2400" dirty="0"/>
              <a:t> </a:t>
            </a:r>
            <a:r>
              <a:rPr lang="en-US" altLang="ko-KR" sz="2400" dirty="0"/>
              <a:t>16.2㎡</a:t>
            </a:r>
            <a:r>
              <a:rPr lang="ko-KR" altLang="en-US" sz="2400" dirty="0"/>
              <a:t>로 런던의 </a:t>
            </a:r>
            <a:r>
              <a:rPr lang="en-US" altLang="ko-KR" sz="2400" dirty="0"/>
              <a:t>33.4㎡</a:t>
            </a:r>
            <a:r>
              <a:rPr lang="ko-KR" altLang="en-US" sz="2400" dirty="0"/>
              <a:t>에는 미치지 못하지만</a:t>
            </a:r>
            <a:r>
              <a:rPr lang="en-US" altLang="ko-KR" sz="2400" dirty="0"/>
              <a:t>, </a:t>
            </a:r>
            <a:r>
              <a:rPr lang="ko-KR" altLang="en-US" sz="2400" dirty="0"/>
              <a:t>싱가포르</a:t>
            </a:r>
            <a:r>
              <a:rPr lang="en-US" altLang="ko-KR" sz="2400" dirty="0"/>
              <a:t>, </a:t>
            </a:r>
            <a:r>
              <a:rPr lang="ko-KR" altLang="en-US" sz="2400" dirty="0"/>
              <a:t>베이징</a:t>
            </a:r>
            <a:r>
              <a:rPr lang="en-US" altLang="ko-KR" sz="2400" dirty="0"/>
              <a:t>, </a:t>
            </a:r>
            <a:r>
              <a:rPr lang="ko-KR" altLang="en-US" sz="2400" dirty="0"/>
              <a:t>뉴욕 등과 유사한 면적이며</a:t>
            </a:r>
            <a:r>
              <a:rPr lang="en-US" altLang="ko-KR" sz="2400" dirty="0"/>
              <a:t>, </a:t>
            </a:r>
            <a:r>
              <a:rPr lang="ko-KR" altLang="en-US" sz="2400" dirty="0"/>
              <a:t>파리보다 큰 편이다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3) - </a:t>
            </a:r>
            <a:r>
              <a:rPr lang="ko-KR" altLang="en-US" sz="2400" dirty="0"/>
              <a:t>서울은 </a:t>
            </a:r>
            <a:r>
              <a:rPr lang="en-US" altLang="ko-KR" sz="2400" dirty="0"/>
              <a:t>2020</a:t>
            </a:r>
            <a:r>
              <a:rPr lang="ko-KR" altLang="en-US" sz="2400" dirty="0"/>
              <a:t>년 기준 </a:t>
            </a:r>
            <a:r>
              <a:rPr lang="en-US" altLang="ko-KR" sz="2400" dirty="0"/>
              <a:t>16.87㎡</a:t>
            </a:r>
            <a:r>
              <a:rPr lang="ko-KR" altLang="en-US" sz="2400" dirty="0"/>
              <a:t>로 </a:t>
            </a:r>
            <a:r>
              <a:rPr lang="en-US" altLang="ko-KR" sz="2400" dirty="0"/>
              <a:t>1</a:t>
            </a:r>
            <a:r>
              <a:rPr lang="ko-KR" altLang="en-US" sz="2400" dirty="0"/>
              <a:t>인당 </a:t>
            </a:r>
            <a:r>
              <a:rPr lang="ko-KR" altLang="en-US" sz="2400" dirty="0" err="1"/>
              <a:t>공원면적이</a:t>
            </a:r>
            <a:r>
              <a:rPr lang="ko-KR" altLang="en-US" sz="2400" dirty="0"/>
              <a:t> 다소 증가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단</a:t>
            </a:r>
            <a:r>
              <a:rPr lang="en-US" altLang="ko-KR" sz="2400" dirty="0"/>
              <a:t>, </a:t>
            </a:r>
            <a:r>
              <a:rPr lang="ko-KR" altLang="en-US" sz="2400" dirty="0"/>
              <a:t>북한산 및 도시자연공원 등 산지 면적을 제외하면 </a:t>
            </a:r>
            <a:r>
              <a:rPr lang="en-US" altLang="ko-KR" sz="2400" dirty="0"/>
              <a:t>1</a:t>
            </a:r>
            <a:r>
              <a:rPr lang="ko-KR" altLang="en-US" sz="2400" dirty="0"/>
              <a:t>인당 </a:t>
            </a:r>
            <a:r>
              <a:rPr lang="ko-KR" altLang="en-US" sz="2400" dirty="0" err="1"/>
              <a:t>공원면적은</a:t>
            </a:r>
            <a:r>
              <a:rPr lang="ko-KR" altLang="en-US" sz="2400" dirty="0"/>
              <a:t> </a:t>
            </a:r>
            <a:r>
              <a:rPr lang="en-US" altLang="ko-KR" sz="2400" dirty="0"/>
              <a:t>5.71㎡</a:t>
            </a:r>
            <a:r>
              <a:rPr lang="ko-KR" altLang="en-US" sz="2400" dirty="0"/>
              <a:t>로 감소 </a:t>
            </a:r>
            <a:endParaRPr lang="en-US" altLang="ko-KR" sz="2400" dirty="0"/>
          </a:p>
          <a:p>
            <a:r>
              <a:rPr lang="ko-KR" altLang="en-US" sz="2400" dirty="0"/>
              <a:t> 디지털 전환과 </a:t>
            </a:r>
            <a:r>
              <a:rPr lang="ko-KR" altLang="en-US" sz="2400" dirty="0" err="1"/>
              <a:t>팬데믹을</a:t>
            </a:r>
            <a:r>
              <a:rPr lang="ko-KR" altLang="en-US" sz="2400" dirty="0"/>
              <a:t> 거치면서 </a:t>
            </a:r>
            <a:r>
              <a:rPr lang="ko-KR" altLang="en-US" sz="2400" dirty="0" err="1"/>
              <a:t>여가공간에</a:t>
            </a:r>
            <a:r>
              <a:rPr lang="ko-KR" altLang="en-US" sz="2400" dirty="0"/>
              <a:t> 대한 </a:t>
            </a:r>
            <a:r>
              <a:rPr lang="ko-KR" altLang="en-US" sz="2400" dirty="0" err="1"/>
              <a:t>시민수요가</a:t>
            </a:r>
            <a:r>
              <a:rPr lang="ko-KR" altLang="en-US" sz="2400" dirty="0"/>
              <a:t> 급증하고 있으며 특히</a:t>
            </a:r>
            <a:r>
              <a:rPr lang="en-US" altLang="ko-KR" sz="2400" dirty="0"/>
              <a:t>, </a:t>
            </a:r>
            <a:r>
              <a:rPr lang="ko-KR" altLang="en-US" sz="2400" dirty="0"/>
              <a:t>생활권 내 </a:t>
            </a:r>
            <a:r>
              <a:rPr lang="ko-KR" altLang="en-US" sz="2400" dirty="0" err="1"/>
              <a:t>공원녹지와</a:t>
            </a:r>
            <a:r>
              <a:rPr lang="ko-KR" altLang="en-US" sz="2400" dirty="0"/>
              <a:t> 오픈스페이스의 양</a:t>
            </a:r>
            <a:r>
              <a:rPr lang="en-US" altLang="ko-KR" sz="2400" dirty="0"/>
              <a:t>·</a:t>
            </a:r>
            <a:r>
              <a:rPr lang="ko-KR" altLang="en-US" sz="2400" dirty="0"/>
              <a:t>질적인 수요변화에 적극적 대응이 필요하다</a:t>
            </a:r>
          </a:p>
        </p:txBody>
      </p:sp>
    </p:spTree>
    <p:extLst>
      <p:ext uri="{BB962C8B-B14F-4D97-AF65-F5344CB8AC3E}">
        <p14:creationId xmlns:p14="http://schemas.microsoft.com/office/powerpoint/2010/main" val="1400344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479410-F021-8BF5-E9FC-8DD0F1C4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용도지역체계의 운영</a:t>
            </a:r>
            <a:r>
              <a:rPr lang="en-US" altLang="ko-KR" dirty="0"/>
              <a:t>·</a:t>
            </a:r>
            <a:r>
              <a:rPr lang="ko-KR" altLang="en-US" dirty="0"/>
              <a:t>관리 검토 및 공공기여 방식 및 활용의 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C3869BE-95DA-669C-E8A4-84C046F4E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개선할 필요가 있는 용도지역을 조사하여 문제점을 명확히 하고</a:t>
            </a:r>
            <a:r>
              <a:rPr lang="en-US" altLang="ko-KR" dirty="0"/>
              <a:t>, </a:t>
            </a:r>
            <a:r>
              <a:rPr lang="ko-KR" altLang="en-US" dirty="0"/>
              <a:t>유형별로 현실적으로 조정 가능한 기준과 개선방안을 검토한다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 </a:t>
            </a:r>
            <a:r>
              <a:rPr lang="ko-KR" altLang="en-US" dirty="0"/>
              <a:t>용도지역 변경 시 적용하는 공공기여 방식의 다양화</a:t>
            </a:r>
            <a:r>
              <a:rPr lang="en-US" altLang="ko-KR" dirty="0"/>
              <a:t>·</a:t>
            </a:r>
            <a:r>
              <a:rPr lang="ko-KR" altLang="en-US" dirty="0"/>
              <a:t>다각화를 위한 제도를 정립하고</a:t>
            </a:r>
            <a:r>
              <a:rPr lang="en-US" altLang="ko-KR" dirty="0"/>
              <a:t>, </a:t>
            </a:r>
            <a:r>
              <a:rPr lang="ko-KR" altLang="en-US" dirty="0"/>
              <a:t>공공기여 총량 산정</a:t>
            </a:r>
            <a:r>
              <a:rPr lang="en-US" altLang="ko-KR" dirty="0"/>
              <a:t>, </a:t>
            </a:r>
            <a:r>
              <a:rPr lang="ko-KR" altLang="en-US" dirty="0"/>
              <a:t>공공기여 대상 범위 설정 등 공공기여 기준을 구체화하며</a:t>
            </a:r>
            <a:r>
              <a:rPr lang="en-US" altLang="ko-KR" dirty="0"/>
              <a:t>, </a:t>
            </a:r>
            <a:r>
              <a:rPr lang="ko-KR" altLang="en-US" dirty="0"/>
              <a:t>주거</a:t>
            </a:r>
            <a:r>
              <a:rPr lang="en-US" altLang="ko-KR" dirty="0"/>
              <a:t>·</a:t>
            </a:r>
            <a:r>
              <a:rPr lang="ko-KR" altLang="en-US" dirty="0"/>
              <a:t>녹지</a:t>
            </a:r>
            <a:r>
              <a:rPr lang="en-US" altLang="ko-KR" dirty="0"/>
              <a:t>·</a:t>
            </a:r>
            <a:r>
              <a:rPr lang="ko-KR" altLang="en-US" dirty="0"/>
              <a:t>상업</a:t>
            </a:r>
            <a:r>
              <a:rPr lang="en-US" altLang="ko-KR" dirty="0"/>
              <a:t>·</a:t>
            </a:r>
            <a:r>
              <a:rPr lang="ko-KR" altLang="en-US" dirty="0"/>
              <a:t>업무 등 시민 생활에 실질적인 도움이 될 수 있는 다양한 활용방안을 강구한다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지역별 특성에 맞는 공공기여 적용방식과 활용방안 마련을 위한 보완</a:t>
            </a:r>
            <a:r>
              <a:rPr lang="en-US" altLang="ko-KR" dirty="0"/>
              <a:t>·</a:t>
            </a:r>
            <a:r>
              <a:rPr lang="ko-KR" altLang="en-US" dirty="0"/>
              <a:t>검토</a:t>
            </a:r>
          </a:p>
        </p:txBody>
      </p:sp>
    </p:spTree>
    <p:extLst>
      <p:ext uri="{BB962C8B-B14F-4D97-AF65-F5344CB8AC3E}">
        <p14:creationId xmlns:p14="http://schemas.microsoft.com/office/powerpoint/2010/main" val="33579268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5EF094-1845-26C3-5167-32B39B4D9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중기적으로는 변화 대응에 한계가 있는 현재의 용도지역제를 진단하고 미래형 용도지역제에 대한 연구를 통해 제도 개선방안을 검토한다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중심지 기능 고도화</a:t>
            </a:r>
            <a:r>
              <a:rPr lang="en-US" altLang="ko-KR" dirty="0"/>
              <a:t>, </a:t>
            </a:r>
            <a:r>
              <a:rPr lang="ko-KR" altLang="en-US" dirty="0"/>
              <a:t>스마트도시화</a:t>
            </a:r>
            <a:r>
              <a:rPr lang="en-US" altLang="ko-KR" dirty="0"/>
              <a:t>, </a:t>
            </a:r>
            <a:r>
              <a:rPr lang="ko-KR" altLang="en-US" dirty="0"/>
              <a:t>라이프스타일 변화 등 미래 토지이용 변화와 포스트코로나 시대 주택 소요면적의 확대 및 주거기능의 다양화를 요구하는 주거수요에 대응하기 위하여 </a:t>
            </a:r>
            <a:r>
              <a:rPr lang="ko-KR" altLang="en-US" dirty="0" err="1"/>
              <a:t>고밀주거지역</a:t>
            </a:r>
            <a:r>
              <a:rPr lang="ko-KR" altLang="en-US" dirty="0"/>
              <a:t> 및 도심형 </a:t>
            </a:r>
            <a:r>
              <a:rPr lang="ko-KR" altLang="en-US" dirty="0" err="1"/>
              <a:t>고밀복합지역</a:t>
            </a:r>
            <a:r>
              <a:rPr lang="ko-KR" altLang="en-US" dirty="0"/>
              <a:t> 검토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신 산업 거점</a:t>
            </a:r>
            <a:r>
              <a:rPr lang="en-US" altLang="ko-KR" dirty="0"/>
              <a:t>, </a:t>
            </a:r>
            <a:r>
              <a:rPr lang="ko-KR" altLang="en-US" dirty="0"/>
              <a:t>융</a:t>
            </a:r>
            <a:r>
              <a:rPr lang="en-US" altLang="ko-KR" dirty="0"/>
              <a:t>·</a:t>
            </a:r>
            <a:r>
              <a:rPr lang="ko-KR" altLang="en-US" dirty="0"/>
              <a:t>복합지구</a:t>
            </a:r>
            <a:r>
              <a:rPr lang="en-US" altLang="ko-KR" dirty="0"/>
              <a:t>, R&amp;D </a:t>
            </a:r>
            <a:r>
              <a:rPr lang="ko-KR" altLang="en-US" dirty="0"/>
              <a:t>지구 등 미래 신산업과 연계하여 새로운 기능</a:t>
            </a:r>
            <a:r>
              <a:rPr lang="en-US" altLang="ko-KR" dirty="0"/>
              <a:t>·</a:t>
            </a:r>
            <a:r>
              <a:rPr lang="ko-KR" altLang="en-US" dirty="0"/>
              <a:t>용도를 유연하게 도 입할 수 있는 용도지역 신설 검토</a:t>
            </a:r>
          </a:p>
        </p:txBody>
      </p:sp>
    </p:spTree>
    <p:extLst>
      <p:ext uri="{BB962C8B-B14F-4D97-AF65-F5344CB8AC3E}">
        <p14:creationId xmlns:p14="http://schemas.microsoft.com/office/powerpoint/2010/main" val="2084710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F78772-799F-E652-12E6-96B90E63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도시계획시설의 효율적인 활용 및 입체복합 유도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E161232-A4C2-D523-6F84-31F86FFC1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도시계획시설의 노후화 및 </a:t>
            </a:r>
            <a:r>
              <a:rPr lang="ko-KR" altLang="en-US" dirty="0" err="1"/>
              <a:t>저이용</a:t>
            </a:r>
            <a:r>
              <a:rPr lang="en-US" altLang="ko-KR" dirty="0"/>
              <a:t>, </a:t>
            </a:r>
            <a:r>
              <a:rPr lang="ko-KR" altLang="en-US" dirty="0"/>
              <a:t>가용지 부족 등에 대응하고 필요시설의 안정적 공급과 기존 시설의 효율적 활용을 위하여 입체</a:t>
            </a:r>
            <a:r>
              <a:rPr lang="en-US" altLang="ko-KR" dirty="0"/>
              <a:t>·</a:t>
            </a:r>
            <a:r>
              <a:rPr lang="ko-KR" altLang="en-US" dirty="0"/>
              <a:t>복합적 이용을 적극적으로 고려한다</a:t>
            </a:r>
            <a:endParaRPr lang="en-US" altLang="ko-KR" dirty="0"/>
          </a:p>
          <a:p>
            <a:r>
              <a:rPr lang="en-US" altLang="ko-KR" dirty="0"/>
              <a:t>. 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역세권에 입지한 도시계획시설을 재정비 시</a:t>
            </a:r>
            <a:r>
              <a:rPr lang="en-US" altLang="ko-KR" dirty="0"/>
              <a:t>, </a:t>
            </a:r>
            <a:r>
              <a:rPr lang="ko-KR" altLang="en-US" dirty="0"/>
              <a:t>중복</a:t>
            </a:r>
            <a:r>
              <a:rPr lang="en-US" altLang="ko-KR" dirty="0"/>
              <a:t>·</a:t>
            </a:r>
            <a:r>
              <a:rPr lang="ko-KR" altLang="en-US" dirty="0"/>
              <a:t>복합을 유도하여 생활밀착형 시설로 공급한다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 </a:t>
            </a:r>
            <a:r>
              <a:rPr lang="ko-KR" altLang="en-US" dirty="0"/>
              <a:t>도시계획시설을 입체</a:t>
            </a:r>
            <a:r>
              <a:rPr lang="en-US" altLang="ko-KR" dirty="0"/>
              <a:t>·</a:t>
            </a:r>
            <a:r>
              <a:rPr lang="ko-KR" altLang="en-US" dirty="0"/>
              <a:t>복합적으로 이용할 시에는 친환경적인 개발 및 정비방식을 통해 지속가능한 시설의 활용을 지향한다</a:t>
            </a:r>
          </a:p>
        </p:txBody>
      </p:sp>
    </p:spTree>
    <p:extLst>
      <p:ext uri="{BB962C8B-B14F-4D97-AF65-F5344CB8AC3E}">
        <p14:creationId xmlns:p14="http://schemas.microsoft.com/office/powerpoint/2010/main" val="1879910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B70A47-AAF1-0E5D-79AC-28D2DA09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노후 도시계획시설의 안전성 확보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BA6435-68DC-FFD2-1728-B68BC5D03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</a:t>
            </a:r>
            <a:r>
              <a:rPr lang="en-US" altLang="ko-KR" dirty="0"/>
              <a:t>1970~1980</a:t>
            </a:r>
            <a:r>
              <a:rPr lang="ko-KR" altLang="en-US" dirty="0"/>
              <a:t>년대 집중적으로 공급되었던 도시계획시설이 노후화되어 안전성 확보가 시급하므로 노후 시설에 대한 사전적 예방과 정기적 점검으로 특별 관리한다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9174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3D7BA79-A0E5-1B2C-3955-05E135FF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6636E31-758D-3D0D-3EC7-FC622A33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도시계획시설의 효율적인 활용을 위한 입체</a:t>
            </a:r>
            <a:r>
              <a:rPr lang="en-US" altLang="ko-KR" dirty="0"/>
              <a:t>·</a:t>
            </a:r>
            <a:r>
              <a:rPr lang="ko-KR" altLang="en-US" dirty="0"/>
              <a:t>복합 원칙과 구체적 기준 마련 및 실행 </a:t>
            </a:r>
            <a:endParaRPr lang="en-US" altLang="ko-KR" dirty="0"/>
          </a:p>
          <a:p>
            <a:r>
              <a:rPr lang="ko-KR" altLang="en-US" dirty="0"/>
              <a:t> </a:t>
            </a:r>
            <a:r>
              <a:rPr lang="ko-KR" altLang="en-US" dirty="0" err="1"/>
              <a:t>개발가용지</a:t>
            </a:r>
            <a:r>
              <a:rPr lang="ko-KR" altLang="en-US" dirty="0"/>
              <a:t> 부족</a:t>
            </a:r>
            <a:r>
              <a:rPr lang="en-US" altLang="ko-KR" dirty="0"/>
              <a:t>, </a:t>
            </a:r>
            <a:r>
              <a:rPr lang="ko-KR" altLang="en-US" dirty="0"/>
              <a:t>인구 감소 및 고령인구 증가에 따른 여건 변화 추세를 반영하여 기존 도시계획 시설의 효율적 활용으로 공공자산 활용을 극대화하고</a:t>
            </a:r>
            <a:r>
              <a:rPr lang="en-US" altLang="ko-KR" dirty="0"/>
              <a:t>, </a:t>
            </a:r>
            <a:r>
              <a:rPr lang="ko-KR" altLang="en-US" dirty="0"/>
              <a:t>민간과 협력하여 공공의 재정 부담을 최소화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 </a:t>
            </a:r>
            <a:r>
              <a:rPr lang="ko-KR" altLang="en-US" dirty="0"/>
              <a:t>도시계획시설 본연의 기능 유지</a:t>
            </a:r>
            <a:r>
              <a:rPr lang="en-US" altLang="ko-KR" dirty="0"/>
              <a:t>, </a:t>
            </a:r>
            <a:r>
              <a:rPr lang="ko-KR" altLang="en-US" dirty="0"/>
              <a:t>공익 창출</a:t>
            </a:r>
            <a:r>
              <a:rPr lang="en-US" altLang="ko-KR" dirty="0"/>
              <a:t>, </a:t>
            </a:r>
            <a:r>
              <a:rPr lang="ko-KR" altLang="en-US" dirty="0"/>
              <a:t>구조적 안전성 확보</a:t>
            </a:r>
            <a:r>
              <a:rPr lang="en-US" altLang="ko-KR" dirty="0"/>
              <a:t>, </a:t>
            </a:r>
            <a:r>
              <a:rPr lang="ko-KR" altLang="en-US" dirty="0"/>
              <a:t>주변지역에 미치는 부정적인 효과의 최소화 등 도시계획시설 활용의 원칙과 기준을 구체화한다</a:t>
            </a:r>
          </a:p>
        </p:txBody>
      </p:sp>
    </p:spTree>
    <p:extLst>
      <p:ext uri="{BB962C8B-B14F-4D97-AF65-F5344CB8AC3E}">
        <p14:creationId xmlns:p14="http://schemas.microsoft.com/office/powerpoint/2010/main" val="1990867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A42E98-4FDD-17E4-C38A-56F5780E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생활권계획의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35C6545-29F7-881D-445A-BAEE4BF3C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생활권이란 통근</a:t>
            </a:r>
            <a:r>
              <a:rPr lang="en-US" altLang="ko-KR" sz="2000" dirty="0"/>
              <a:t>·</a:t>
            </a:r>
            <a:r>
              <a:rPr lang="ko-KR" altLang="en-US" sz="2000" dirty="0"/>
              <a:t>통학</a:t>
            </a:r>
            <a:r>
              <a:rPr lang="en-US" altLang="ko-KR" sz="2000" dirty="0"/>
              <a:t>·</a:t>
            </a:r>
            <a:r>
              <a:rPr lang="ko-KR" altLang="en-US" sz="2000" dirty="0"/>
              <a:t>쇼핑</a:t>
            </a:r>
            <a:r>
              <a:rPr lang="en-US" altLang="ko-KR" sz="2000" dirty="0"/>
              <a:t>·</a:t>
            </a:r>
            <a:r>
              <a:rPr lang="ko-KR" altLang="en-US" sz="2000" dirty="0"/>
              <a:t>여가</a:t>
            </a:r>
            <a:r>
              <a:rPr lang="en-US" altLang="ko-KR" sz="2000" dirty="0"/>
              <a:t>·</a:t>
            </a:r>
            <a:r>
              <a:rPr lang="ko-KR" altLang="en-US" sz="2000" dirty="0"/>
              <a:t>친교</a:t>
            </a:r>
            <a:r>
              <a:rPr lang="en-US" altLang="ko-KR" sz="2000" dirty="0"/>
              <a:t>·</a:t>
            </a:r>
            <a:r>
              <a:rPr lang="ko-KR" altLang="en-US" sz="2000" dirty="0"/>
              <a:t>업무</a:t>
            </a:r>
            <a:r>
              <a:rPr lang="en-US" altLang="ko-KR" sz="2000" dirty="0"/>
              <a:t>·</a:t>
            </a:r>
            <a:r>
              <a:rPr lang="ko-KR" altLang="en-US" sz="2000" dirty="0"/>
              <a:t>공공서비스 등 주민의 일상적인 생활이 이루어지는 공간 범위를 의미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지역특성을 고려하고 주민의 다양한 생활개선 요구를 담아내기 위해 주민참여를 원칙으로 서울시</a:t>
            </a:r>
            <a:r>
              <a:rPr lang="en-US" altLang="ko-KR" sz="2000" dirty="0"/>
              <a:t>· </a:t>
            </a:r>
            <a:r>
              <a:rPr lang="ko-KR" altLang="en-US" sz="2000" dirty="0"/>
              <a:t>자치구</a:t>
            </a:r>
            <a:r>
              <a:rPr lang="en-US" altLang="ko-KR" sz="2000" dirty="0"/>
              <a:t>, </a:t>
            </a:r>
            <a:r>
              <a:rPr lang="ko-KR" altLang="en-US" sz="2000" dirty="0"/>
              <a:t>주민</a:t>
            </a:r>
            <a:r>
              <a:rPr lang="en-US" altLang="ko-KR" sz="2000" dirty="0"/>
              <a:t>, </a:t>
            </a:r>
            <a:r>
              <a:rPr lang="ko-KR" altLang="en-US" sz="2000" dirty="0"/>
              <a:t>전문가 등 관련 주체가 협력하여 생활권계획을 수립한다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생활권계획을 통해 지속적으로 제기되고 있는 생활권 간 </a:t>
            </a:r>
            <a:r>
              <a:rPr lang="ko-KR" altLang="en-US" sz="2000" dirty="0" err="1"/>
              <a:t>격차뿐만</a:t>
            </a:r>
            <a:r>
              <a:rPr lang="ko-KR" altLang="en-US" sz="2000" dirty="0"/>
              <a:t> 아니라 생활권 내의 격차문제를 해소할 수 있는 계기를 제공한다</a:t>
            </a:r>
            <a:r>
              <a:rPr lang="en-US" altLang="ko-KR" sz="2000" dirty="0"/>
              <a:t>. </a:t>
            </a:r>
            <a:r>
              <a:rPr lang="ko-KR" altLang="en-US" sz="2000" dirty="0"/>
              <a:t>상대적으로 낙후한 생활권의 문제를 심층적으로 파악하여 전략적 인 공공투자와 중점정비의 기회를 부여하고 지역별 특성을 살려갈 수 있는 특화사업을 발굴함으로 써 지역균형발전에 기여한다</a:t>
            </a:r>
          </a:p>
        </p:txBody>
      </p:sp>
    </p:spTree>
    <p:extLst>
      <p:ext uri="{BB962C8B-B14F-4D97-AF65-F5344CB8AC3E}">
        <p14:creationId xmlns:p14="http://schemas.microsoft.com/office/powerpoint/2010/main" val="38673641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DB3693-C4DE-A0F4-20C6-67C945E81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하위계획 및 관련계획에 대한 지침 제시 </a:t>
            </a:r>
            <a:endParaRPr lang="en-US" altLang="ko-KR" dirty="0" smtClean="0"/>
          </a:p>
          <a:p>
            <a:r>
              <a:rPr lang="ko-KR" altLang="en-US" dirty="0" smtClean="0"/>
              <a:t> </a:t>
            </a:r>
            <a:r>
              <a:rPr lang="ko-KR" altLang="en-US" dirty="0"/>
              <a:t>지역특성을 고려하고 주민 의견을 반영하여 다양한 생활환경 개선과제를 담아내는 중간단위 성격의 계획으로</a:t>
            </a:r>
            <a:r>
              <a:rPr lang="en-US" altLang="ko-KR" dirty="0"/>
              <a:t>, </a:t>
            </a:r>
            <a:r>
              <a:rPr lang="ko-KR" altLang="en-US" dirty="0"/>
              <a:t>자치구 계획이나 도시관리계획 등 구체적인 하위 및 관련계획의 수립 방향을 제시하는 지침 역할을 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.  </a:t>
            </a:r>
            <a:r>
              <a:rPr lang="ko-KR" altLang="en-US" dirty="0"/>
              <a:t>주거지 관리를 포함한 복지</a:t>
            </a:r>
            <a:r>
              <a:rPr lang="en-US" altLang="ko-KR" dirty="0"/>
              <a:t>, </a:t>
            </a:r>
            <a:r>
              <a:rPr lang="ko-KR" altLang="en-US" dirty="0"/>
              <a:t>문화</a:t>
            </a:r>
            <a:r>
              <a:rPr lang="en-US" altLang="ko-KR" dirty="0"/>
              <a:t>, </a:t>
            </a:r>
            <a:r>
              <a:rPr lang="ko-KR" altLang="en-US" dirty="0"/>
              <a:t>교통 등 시정의 부문별 계획을 통합</a:t>
            </a:r>
            <a:r>
              <a:rPr lang="en-US" altLang="ko-KR" dirty="0"/>
              <a:t>·</a:t>
            </a:r>
            <a:r>
              <a:rPr lang="ko-KR" altLang="en-US" dirty="0"/>
              <a:t>조정하여 자치구 차원의 도시 계획 수립 시 방향을 제시하고</a:t>
            </a:r>
            <a:r>
              <a:rPr lang="en-US" altLang="ko-KR" dirty="0"/>
              <a:t>, </a:t>
            </a:r>
            <a:r>
              <a:rPr lang="ko-KR" altLang="en-US" dirty="0"/>
              <a:t>개별사업</a:t>
            </a:r>
            <a:r>
              <a:rPr lang="en-US" altLang="ko-KR" dirty="0"/>
              <a:t>, </a:t>
            </a:r>
            <a:r>
              <a:rPr lang="ko-KR" altLang="en-US" dirty="0"/>
              <a:t>도시관리계획 등을 관리하기 위한 원칙과 기준이 된다</a:t>
            </a:r>
          </a:p>
        </p:txBody>
      </p:sp>
    </p:spTree>
    <p:extLst>
      <p:ext uri="{BB962C8B-B14F-4D97-AF65-F5344CB8AC3E}">
        <p14:creationId xmlns:p14="http://schemas.microsoft.com/office/powerpoint/2010/main" val="3711420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D5313FD-7C0C-5366-C40C-6C5F21FA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생활권계획의 구성 및 수립방향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0F997E6-D467-4C80-866B-3EEAE14F8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특히 </a:t>
            </a:r>
            <a:r>
              <a:rPr lang="ko-KR" altLang="en-US" dirty="0" err="1"/>
              <a:t>지역생활권계획에는</a:t>
            </a:r>
            <a:r>
              <a:rPr lang="ko-KR" altLang="en-US" dirty="0"/>
              <a:t> </a:t>
            </a:r>
            <a:r>
              <a:rPr lang="en-US" altLang="ko-KR" dirty="0"/>
              <a:t>2040 </a:t>
            </a:r>
            <a:r>
              <a:rPr lang="ko-KR" altLang="en-US" dirty="0"/>
              <a:t>서울도시기본계획의 목표인 보행일상권을 실현하기 위한 전략과 공 간관리지침을 지역특성과 필요를 반영하여 제시</a:t>
            </a:r>
            <a:endParaRPr lang="en-US" altLang="ko-KR" dirty="0"/>
          </a:p>
          <a:p>
            <a:r>
              <a:rPr lang="ko-KR" altLang="en-US" dirty="0"/>
              <a:t>  </a:t>
            </a:r>
            <a:r>
              <a:rPr lang="ko-KR" altLang="en-US" dirty="0" err="1"/>
              <a:t>권역별</a:t>
            </a:r>
            <a:r>
              <a:rPr lang="ko-KR" altLang="en-US" dirty="0"/>
              <a:t> 구상은 </a:t>
            </a:r>
            <a:r>
              <a:rPr lang="en-US" altLang="ko-KR" dirty="0"/>
              <a:t>5</a:t>
            </a:r>
            <a:r>
              <a:rPr lang="ko-KR" altLang="en-US" dirty="0"/>
              <a:t>개 권역</a:t>
            </a:r>
            <a:r>
              <a:rPr lang="en-US" altLang="ko-KR" dirty="0"/>
              <a:t>(</a:t>
            </a:r>
            <a:r>
              <a:rPr lang="ko-KR" altLang="en-US" dirty="0"/>
              <a:t>대생활권</a:t>
            </a:r>
            <a:r>
              <a:rPr lang="en-US" altLang="ko-KR" dirty="0"/>
              <a:t>)</a:t>
            </a:r>
            <a:r>
              <a:rPr lang="ko-KR" altLang="en-US" dirty="0"/>
              <a:t>별로 지역특화 및 균형발전을 위한 발전방향과 부문별 계획과제로 제시되며</a:t>
            </a:r>
            <a:r>
              <a:rPr lang="en-US" altLang="ko-KR" dirty="0"/>
              <a:t>, </a:t>
            </a:r>
            <a:r>
              <a:rPr lang="ko-KR" altLang="en-US" dirty="0"/>
              <a:t>이후 생활권계획 재정비 시 기본방향으로 활용될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3814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B1998489-1240-2E6E-1205-FA5817D8F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80" y="450706"/>
            <a:ext cx="9067800" cy="6430154"/>
          </a:xfrm>
        </p:spPr>
      </p:pic>
    </p:spTree>
    <p:extLst>
      <p:ext uri="{BB962C8B-B14F-4D97-AF65-F5344CB8AC3E}">
        <p14:creationId xmlns:p14="http://schemas.microsoft.com/office/powerpoint/2010/main" val="17988819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권역생활권</a:t>
            </a:r>
            <a:r>
              <a:rPr lang="ko-KR" altLang="en-US" dirty="0"/>
              <a:t> 및 </a:t>
            </a:r>
            <a:r>
              <a:rPr lang="ko-KR" altLang="en-US" dirty="0" err="1"/>
              <a:t>지역생활권</a:t>
            </a:r>
            <a:r>
              <a:rPr lang="ko-KR" altLang="en-US" dirty="0"/>
              <a:t> 구분 방식 유지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서울의 생활권을 기존 계획과의 일관성을 유지하기 위해 ‘</a:t>
            </a:r>
            <a:r>
              <a:rPr lang="ko-KR" altLang="en-US" dirty="0" err="1"/>
              <a:t>권역생활권’과</a:t>
            </a:r>
            <a:r>
              <a:rPr lang="ko-KR" altLang="en-US" dirty="0"/>
              <a:t> ‘</a:t>
            </a:r>
            <a:r>
              <a:rPr lang="ko-KR" altLang="en-US" dirty="0" err="1"/>
              <a:t>지역생활권’으로</a:t>
            </a:r>
            <a:r>
              <a:rPr lang="ko-KR" altLang="en-US" dirty="0"/>
              <a:t> </a:t>
            </a:r>
            <a:r>
              <a:rPr lang="ko-KR" altLang="en-US" dirty="0" smtClean="0"/>
              <a:t>구분한다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권역생활권은 행정구역 및 인구수</a:t>
            </a:r>
            <a:r>
              <a:rPr lang="en-US" altLang="ko-KR" dirty="0"/>
              <a:t>, </a:t>
            </a:r>
            <a:r>
              <a:rPr lang="ko-KR" altLang="en-US" dirty="0"/>
              <a:t>거주인구 및 토지이용의 특성 등이 고려되어 필요시 </a:t>
            </a:r>
            <a:r>
              <a:rPr lang="en-US" altLang="ko-KR" dirty="0"/>
              <a:t>2</a:t>
            </a:r>
            <a:r>
              <a:rPr lang="ko-KR" altLang="en-US" dirty="0"/>
              <a:t>개 이상의 자치구를 하나의 </a:t>
            </a:r>
            <a:r>
              <a:rPr lang="ko-KR" altLang="en-US" dirty="0" err="1"/>
              <a:t>공간단위로</a:t>
            </a:r>
            <a:r>
              <a:rPr lang="ko-KR" altLang="en-US" dirty="0"/>
              <a:t> 하는 중생활권으로 세분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 지역생활권은 보행일상권의 단위로 인구 </a:t>
            </a:r>
            <a:r>
              <a:rPr lang="en-US" altLang="ko-KR" dirty="0"/>
              <a:t>10</a:t>
            </a:r>
            <a:r>
              <a:rPr lang="ko-KR" altLang="en-US" dirty="0"/>
              <a:t>만 명 내외의 </a:t>
            </a:r>
            <a:r>
              <a:rPr lang="en-US" altLang="ko-KR" dirty="0"/>
              <a:t>3~5</a:t>
            </a:r>
            <a:r>
              <a:rPr lang="ko-KR" altLang="en-US" dirty="0" err="1"/>
              <a:t>개동으로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생활권계획을 재정비할 경우 </a:t>
            </a:r>
            <a:r>
              <a:rPr lang="en-US" altLang="ko-KR" dirty="0"/>
              <a:t>2030 </a:t>
            </a:r>
            <a:r>
              <a:rPr lang="ko-KR" altLang="en-US" dirty="0"/>
              <a:t>서울생활권계획에서 구분한 지역생활권을 필요시 서울시와 자치구가 협의</a:t>
            </a:r>
            <a:r>
              <a:rPr lang="en-US" altLang="ko-KR" dirty="0"/>
              <a:t>· </a:t>
            </a:r>
            <a:r>
              <a:rPr lang="ko-KR" altLang="en-US" dirty="0"/>
              <a:t>보완하여 조정할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94054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892629"/>
            <a:ext cx="10515600" cy="5284334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서울의 미래 여건 변화와 과제 </a:t>
            </a:r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가속화되는 </a:t>
            </a:r>
            <a:r>
              <a:rPr lang="ko-KR" altLang="en-US" dirty="0" err="1"/>
              <a:t>저출생</a:t>
            </a:r>
            <a:r>
              <a:rPr lang="en-US" altLang="ko-KR" dirty="0"/>
              <a:t>·</a:t>
            </a:r>
            <a:r>
              <a:rPr lang="ko-KR" altLang="en-US" dirty="0"/>
              <a:t>고령화 </a:t>
            </a:r>
            <a:r>
              <a:rPr lang="en-US" altLang="ko-KR" dirty="0"/>
              <a:t>2040</a:t>
            </a:r>
            <a:r>
              <a:rPr lang="ko-KR" altLang="en-US" dirty="0"/>
              <a:t>년 서울의 고령인구는 약 </a:t>
            </a:r>
            <a:r>
              <a:rPr lang="en-US" altLang="ko-KR" dirty="0"/>
              <a:t>32%, </a:t>
            </a:r>
            <a:r>
              <a:rPr lang="ko-KR" altLang="en-US" dirty="0"/>
              <a:t>늘어나는 복지</a:t>
            </a:r>
            <a:r>
              <a:rPr lang="en-US" altLang="ko-KR" dirty="0"/>
              <a:t>·</a:t>
            </a:r>
            <a:r>
              <a:rPr lang="ko-KR" altLang="en-US" dirty="0"/>
              <a:t>의료 수요 대응 필요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 장기적인 </a:t>
            </a:r>
            <a:r>
              <a:rPr lang="ko-KR" altLang="en-US" dirty="0" err="1"/>
              <a:t>저출생</a:t>
            </a:r>
            <a:r>
              <a:rPr lang="en-US" altLang="ko-KR" dirty="0"/>
              <a:t>·</a:t>
            </a:r>
            <a:r>
              <a:rPr lang="ko-KR" altLang="en-US" dirty="0"/>
              <a:t>고령화로 인해 인구변화 속도는 둔화되는 반면</a:t>
            </a:r>
            <a:r>
              <a:rPr lang="en-US" altLang="ko-KR" dirty="0"/>
              <a:t>, </a:t>
            </a:r>
            <a:r>
              <a:rPr lang="ko-KR" altLang="en-US" dirty="0"/>
              <a:t>기술발전에 따른 평균수명 증가로 고령인구의 비율은 지속적으로 상승 중이다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 </a:t>
            </a:r>
            <a:r>
              <a:rPr lang="ko-KR" altLang="en-US" dirty="0"/>
              <a:t>서울의 고령화 속도는 빠른 편으로 </a:t>
            </a:r>
            <a:r>
              <a:rPr lang="ko-KR" altLang="en-US" dirty="0" err="1"/>
              <a:t>노년인구</a:t>
            </a:r>
            <a:r>
              <a:rPr lang="ko-KR" altLang="en-US" dirty="0"/>
              <a:t> 비율은 </a:t>
            </a:r>
            <a:r>
              <a:rPr lang="en-US" altLang="ko-KR" dirty="0"/>
              <a:t>2018</a:t>
            </a:r>
            <a:r>
              <a:rPr lang="ko-KR" altLang="en-US" dirty="0"/>
              <a:t>년 기준 </a:t>
            </a:r>
            <a:r>
              <a:rPr lang="en-US" altLang="ko-KR" dirty="0"/>
              <a:t>14.4%</a:t>
            </a:r>
            <a:r>
              <a:rPr lang="ko-KR" altLang="en-US" dirty="0"/>
              <a:t>로 고령사회에 진입하였으며</a:t>
            </a:r>
            <a:r>
              <a:rPr lang="en-US" altLang="ko-KR" dirty="0"/>
              <a:t>, 2026</a:t>
            </a:r>
            <a:r>
              <a:rPr lang="ko-KR" altLang="en-US" dirty="0"/>
              <a:t>년에는 초 고령화사회에 진입할 것으로 예측된다</a:t>
            </a:r>
          </a:p>
        </p:txBody>
      </p:sp>
    </p:spTree>
    <p:extLst>
      <p:ext uri="{BB962C8B-B14F-4D97-AF65-F5344CB8AC3E}">
        <p14:creationId xmlns:p14="http://schemas.microsoft.com/office/powerpoint/2010/main" val="19232364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584" y="567559"/>
            <a:ext cx="5328336" cy="5609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1920" y="1639614"/>
            <a:ext cx="597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권역별</a:t>
            </a:r>
            <a:r>
              <a:rPr lang="ko-KR" altLang="en-US" dirty="0"/>
              <a:t> </a:t>
            </a:r>
            <a:r>
              <a:rPr lang="ko-KR" altLang="en-US" dirty="0" err="1"/>
              <a:t>계획과제는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개 부문으로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 </a:t>
            </a:r>
            <a:r>
              <a:rPr lang="ko-KR" altLang="en-US" dirty="0" err="1"/>
              <a:t>권역별</a:t>
            </a:r>
            <a:r>
              <a:rPr lang="ko-KR" altLang="en-US" dirty="0"/>
              <a:t> </a:t>
            </a:r>
            <a:r>
              <a:rPr lang="ko-KR" altLang="en-US" dirty="0" err="1"/>
              <a:t>계획과제를</a:t>
            </a:r>
            <a:r>
              <a:rPr lang="ko-KR" altLang="en-US" dirty="0"/>
              <a:t> 미래상</a:t>
            </a:r>
            <a:r>
              <a:rPr lang="en-US" altLang="ko-KR" dirty="0"/>
              <a:t>, </a:t>
            </a:r>
            <a:r>
              <a:rPr lang="ko-KR" altLang="en-US" dirty="0"/>
              <a:t>부문별 </a:t>
            </a:r>
            <a:r>
              <a:rPr lang="ko-KR" altLang="en-US" dirty="0" err="1"/>
              <a:t>전략계획</a:t>
            </a:r>
            <a:r>
              <a:rPr lang="ko-KR" altLang="en-US" dirty="0"/>
              <a:t> 및 </a:t>
            </a:r>
            <a:r>
              <a:rPr lang="ko-KR" altLang="en-US" dirty="0" err="1"/>
              <a:t>공간계획과</a:t>
            </a:r>
            <a:r>
              <a:rPr lang="ko-KR" altLang="en-US" dirty="0"/>
              <a:t> 연계하여 </a:t>
            </a:r>
            <a:r>
              <a:rPr lang="ko-KR" altLang="en-US" dirty="0" err="1"/>
              <a:t>권역별로</a:t>
            </a:r>
            <a:r>
              <a:rPr lang="ko-KR" altLang="en-US" dirty="0"/>
              <a:t> 구체화할 필요가 있는 사항에 대해 도시공간</a:t>
            </a:r>
            <a:r>
              <a:rPr lang="en-US" altLang="ko-KR" dirty="0"/>
              <a:t>, </a:t>
            </a:r>
            <a:r>
              <a:rPr lang="ko-KR" altLang="en-US" dirty="0"/>
              <a:t>주거환경</a:t>
            </a:r>
            <a:r>
              <a:rPr lang="en-US" altLang="ko-KR" dirty="0"/>
              <a:t>, </a:t>
            </a:r>
            <a:r>
              <a:rPr lang="ko-KR" altLang="en-US" dirty="0"/>
              <a:t>기반시설</a:t>
            </a:r>
            <a:r>
              <a:rPr lang="en-US" altLang="ko-KR" dirty="0"/>
              <a:t>, </a:t>
            </a:r>
            <a:r>
              <a:rPr lang="ko-KR" altLang="en-US" dirty="0"/>
              <a:t>공원녹지</a:t>
            </a:r>
            <a:r>
              <a:rPr lang="en-US" altLang="ko-KR" dirty="0"/>
              <a:t>, </a:t>
            </a:r>
            <a:r>
              <a:rPr lang="ko-KR" altLang="en-US" dirty="0"/>
              <a:t>지역특화 등으로 구분하여 도출하였다</a:t>
            </a:r>
          </a:p>
        </p:txBody>
      </p:sp>
    </p:spTree>
    <p:extLst>
      <p:ext uri="{BB962C8B-B14F-4D97-AF65-F5344CB8AC3E}">
        <p14:creationId xmlns:p14="http://schemas.microsoft.com/office/powerpoint/2010/main" val="1452425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003" y="1068880"/>
            <a:ext cx="62242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768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신규 역세권을 중심으로 새로운 중심지 </a:t>
            </a:r>
            <a:r>
              <a:rPr lang="ko-KR" altLang="en-US" dirty="0" smtClean="0"/>
              <a:t>육성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 </a:t>
            </a:r>
            <a:r>
              <a:rPr lang="ko-KR" altLang="en-US" dirty="0" err="1"/>
              <a:t>강북횡단선</a:t>
            </a:r>
            <a:r>
              <a:rPr lang="ko-KR" altLang="en-US" dirty="0"/>
              <a:t> 등 도시철도망 구축계획에 따른 신규 역세권을 중심으로 지역 특성을 고려한 새로운 중 심지를 육성하고</a:t>
            </a:r>
            <a:r>
              <a:rPr lang="en-US" altLang="ko-KR" dirty="0"/>
              <a:t>, </a:t>
            </a:r>
            <a:r>
              <a:rPr lang="ko-KR" altLang="en-US" dirty="0"/>
              <a:t>도로</a:t>
            </a:r>
            <a:r>
              <a:rPr lang="en-US" altLang="ko-KR" dirty="0"/>
              <a:t>·</a:t>
            </a:r>
            <a:r>
              <a:rPr lang="ko-KR" altLang="en-US" dirty="0"/>
              <a:t>교통시설을 재구축하여 도시기능을 강화한다</a:t>
            </a:r>
          </a:p>
        </p:txBody>
      </p:sp>
    </p:spTree>
    <p:extLst>
      <p:ext uri="{BB962C8B-B14F-4D97-AF65-F5344CB8AC3E}">
        <p14:creationId xmlns:p14="http://schemas.microsoft.com/office/powerpoint/2010/main" val="4282637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용산 </a:t>
            </a:r>
            <a:r>
              <a:rPr lang="ko-KR" altLang="en-US" dirty="0" err="1"/>
              <a:t>광역중심</a:t>
            </a:r>
            <a:r>
              <a:rPr lang="en-US" altLang="ko-KR" dirty="0"/>
              <a:t>, </a:t>
            </a:r>
            <a:r>
              <a:rPr lang="ko-KR" altLang="en-US" dirty="0"/>
              <a:t>교통망과 다양한 기능이 집결한 새로운 국가상징거점으로 육성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국제업무지구 개발 시 다양한 유형 및 규모의 주택을 공급하고 한강과 용산공원을 연계한 도심 속 녹지공간을 확보한다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교통 체증</a:t>
            </a:r>
            <a:r>
              <a:rPr lang="en-US" altLang="ko-KR" dirty="0"/>
              <a:t>, </a:t>
            </a:r>
            <a:r>
              <a:rPr lang="ko-KR" altLang="en-US" dirty="0"/>
              <a:t>주민 간 갈등</a:t>
            </a:r>
            <a:r>
              <a:rPr lang="en-US" altLang="ko-KR" dirty="0"/>
              <a:t>, </a:t>
            </a:r>
            <a:r>
              <a:rPr lang="ko-KR" altLang="en-US" dirty="0"/>
              <a:t>소음</a:t>
            </a:r>
            <a:r>
              <a:rPr lang="en-US" altLang="ko-KR" dirty="0"/>
              <a:t>·</a:t>
            </a:r>
            <a:r>
              <a:rPr lang="ko-KR" altLang="en-US" dirty="0"/>
              <a:t>분진 발생</a:t>
            </a:r>
            <a:r>
              <a:rPr lang="en-US" altLang="ko-KR" dirty="0"/>
              <a:t>, </a:t>
            </a:r>
            <a:r>
              <a:rPr lang="ko-KR" altLang="en-US" dirty="0"/>
              <a:t>조망</a:t>
            </a:r>
            <a:r>
              <a:rPr lang="en-US" altLang="ko-KR" dirty="0"/>
              <a:t>·</a:t>
            </a:r>
            <a:r>
              <a:rPr lang="ko-KR" altLang="en-US" dirty="0"/>
              <a:t>채광 악화 등 개발 시 발생할 수 있는 불편 사항을 검토하여 최소</a:t>
            </a:r>
          </a:p>
        </p:txBody>
      </p:sp>
    </p:spTree>
    <p:extLst>
      <p:ext uri="{BB962C8B-B14F-4D97-AF65-F5344CB8AC3E}">
        <p14:creationId xmlns:p14="http://schemas.microsoft.com/office/powerpoint/2010/main" val="1403905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서울도심의 정주성 강화를 위한 다양한 </a:t>
            </a:r>
            <a:r>
              <a:rPr lang="ko-KR" altLang="en-US" dirty="0" err="1"/>
              <a:t>주거유형의</a:t>
            </a:r>
            <a:r>
              <a:rPr lang="ko-KR" altLang="en-US" dirty="0"/>
              <a:t> 공급 추진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서울도심의 인구 증가와 지역 활성화에 기여하도록 다양한 유형의 도심형 주거를 개발</a:t>
            </a:r>
            <a:r>
              <a:rPr lang="en-US" altLang="ko-KR" dirty="0"/>
              <a:t>·</a:t>
            </a:r>
            <a:r>
              <a:rPr lang="ko-KR" altLang="en-US" dirty="0"/>
              <a:t>도입하며 편리 한 주거환경을 조성한다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정비사업과 연계하여 주거 공급 촉진 방안을 마련하고 거주 계층의 다양화</a:t>
            </a:r>
            <a:r>
              <a:rPr lang="en-US" altLang="ko-KR" dirty="0"/>
              <a:t>·</a:t>
            </a:r>
            <a:r>
              <a:rPr lang="ko-KR" altLang="en-US" dirty="0" err="1"/>
              <a:t>혼합화를</a:t>
            </a:r>
            <a:r>
              <a:rPr lang="ko-KR" altLang="en-US" dirty="0"/>
              <a:t> 지향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/>
              <a:t>누구에게나 편리한 </a:t>
            </a:r>
            <a:r>
              <a:rPr lang="ko-KR" altLang="en-US" dirty="0" smtClean="0"/>
              <a:t>주거환경을 </a:t>
            </a:r>
            <a:r>
              <a:rPr lang="ko-KR" altLang="en-US" dirty="0"/>
              <a:t>조성할 수 있도록 외국인</a:t>
            </a:r>
            <a:r>
              <a:rPr lang="en-US" altLang="ko-KR" dirty="0"/>
              <a:t>, </a:t>
            </a:r>
            <a:r>
              <a:rPr lang="ko-KR" altLang="en-US" dirty="0"/>
              <a:t>고령자</a:t>
            </a:r>
            <a:r>
              <a:rPr lang="en-US" altLang="ko-KR" dirty="0"/>
              <a:t>, 1·2</a:t>
            </a:r>
            <a:r>
              <a:rPr lang="ko-KR" altLang="en-US" dirty="0"/>
              <a:t>인 가구 등 인구 및 </a:t>
            </a:r>
            <a:r>
              <a:rPr lang="ko-KR" altLang="en-US" dirty="0" err="1"/>
              <a:t>가구특성을</a:t>
            </a:r>
            <a:r>
              <a:rPr lang="ko-KR" altLang="en-US" dirty="0"/>
              <a:t> 고려한 공공의료와 문화</a:t>
            </a:r>
            <a:r>
              <a:rPr lang="en-US" altLang="ko-KR" dirty="0"/>
              <a:t>·</a:t>
            </a:r>
            <a:r>
              <a:rPr lang="ko-KR" altLang="en-US" dirty="0"/>
              <a:t>복지 인프라의 확충 방안을 마련</a:t>
            </a:r>
          </a:p>
        </p:txBody>
      </p:sp>
    </p:spTree>
    <p:extLst>
      <p:ext uri="{BB962C8B-B14F-4D97-AF65-F5344CB8AC3E}">
        <p14:creationId xmlns:p14="http://schemas.microsoft.com/office/powerpoint/2010/main" val="404219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서울도심의 노후 주거환경 개선을 위한 공공 지원 강화 및 규제 완화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2076" y="1857156"/>
            <a:ext cx="10515600" cy="4351338"/>
          </a:xfrm>
        </p:spPr>
        <p:txBody>
          <a:bodyPr/>
          <a:lstStyle/>
          <a:p>
            <a:r>
              <a:rPr lang="ko-KR" altLang="en-US" dirty="0"/>
              <a:t>서울도심 내 노후 저층 주거지에 대한 도시관리계획 수립 시 도로</a:t>
            </a:r>
            <a:r>
              <a:rPr lang="en-US" altLang="ko-KR" dirty="0"/>
              <a:t>, </a:t>
            </a:r>
            <a:r>
              <a:rPr lang="ko-KR" altLang="en-US" dirty="0"/>
              <a:t>공원</a:t>
            </a:r>
            <a:r>
              <a:rPr lang="en-US" altLang="ko-KR" dirty="0"/>
              <a:t>, </a:t>
            </a:r>
            <a:r>
              <a:rPr lang="ko-KR" altLang="en-US" dirty="0"/>
              <a:t>주차장 등 지역에 필요한 기 </a:t>
            </a:r>
            <a:r>
              <a:rPr lang="ko-KR" altLang="en-US" dirty="0" err="1"/>
              <a:t>반시설</a:t>
            </a:r>
            <a:r>
              <a:rPr lang="ko-KR" altLang="en-US" dirty="0"/>
              <a:t> 확보를 위한 계획을 마련하고 공공사업과 연계를 검토하여 지역 내 주거환경 개선을 도모한다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5363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114" y="-3943679"/>
            <a:ext cx="7610475" cy="7524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서울도심을</a:t>
            </a:r>
            <a:r>
              <a:rPr lang="ko-KR" altLang="en-US" dirty="0"/>
              <a:t> </a:t>
            </a:r>
            <a:r>
              <a:rPr lang="ko-KR" altLang="en-US" dirty="0" err="1"/>
              <a:t>녹지생태</a:t>
            </a:r>
            <a:r>
              <a:rPr lang="ko-KR" altLang="en-US" dirty="0"/>
              <a:t> 공간이 가득한 경쟁력 있는 복합도심으로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지역 특성을 고려한 맞춤형 전략으로 도심 내 다양한 녹지공간을 확보하여 도심의 녹지공간의 비율을 세계 선진 대도시 수준으로 끌어올린다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인사동</a:t>
            </a:r>
            <a:r>
              <a:rPr lang="en-US" altLang="ko-KR" dirty="0"/>
              <a:t>, </a:t>
            </a:r>
            <a:r>
              <a:rPr lang="ko-KR" altLang="en-US" dirty="0"/>
              <a:t>북촌 등 특색 지역에는 장소 맞춤형 보행 녹지 가로 조성을 통한 네트워크를 구축</a:t>
            </a:r>
          </a:p>
        </p:txBody>
      </p:sp>
    </p:spTree>
    <p:extLst>
      <p:ext uri="{BB962C8B-B14F-4D97-AF65-F5344CB8AC3E}">
        <p14:creationId xmlns:p14="http://schemas.microsoft.com/office/powerpoint/2010/main" val="8229036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852" y="327900"/>
            <a:ext cx="7201795" cy="615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371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08537"/>
            <a:ext cx="10515600" cy="486842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청량리</a:t>
            </a:r>
            <a:r>
              <a:rPr lang="en-US" altLang="ko-KR" dirty="0"/>
              <a:t>·</a:t>
            </a:r>
            <a:r>
              <a:rPr lang="ko-KR" altLang="en-US" dirty="0"/>
              <a:t>왕십리 </a:t>
            </a:r>
            <a:r>
              <a:rPr lang="ko-KR" altLang="en-US" dirty="0" err="1"/>
              <a:t>광역중심</a:t>
            </a:r>
            <a:r>
              <a:rPr lang="en-US" altLang="ko-KR" dirty="0"/>
              <a:t>, </a:t>
            </a:r>
            <a:r>
              <a:rPr lang="ko-KR" altLang="en-US" dirty="0" err="1"/>
              <a:t>동북권의</a:t>
            </a:r>
            <a:r>
              <a:rPr lang="ko-KR" altLang="en-US" dirty="0"/>
              <a:t> 최대 교통</a:t>
            </a:r>
            <a:r>
              <a:rPr lang="en-US" altLang="ko-KR" dirty="0"/>
              <a:t>·</a:t>
            </a:r>
            <a:r>
              <a:rPr lang="ko-KR" altLang="en-US" dirty="0"/>
              <a:t>경제 중심지로서 위상 제고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/>
              <a:t>청량리 전통시장의 재정비</a:t>
            </a:r>
            <a:r>
              <a:rPr lang="en-US" altLang="ko-KR" dirty="0"/>
              <a:t>, </a:t>
            </a:r>
            <a:r>
              <a:rPr lang="ko-KR" altLang="en-US" dirty="0"/>
              <a:t>왕십리 일대 성동경찰서를 비롯한 행정기관 이전 등을 추진하고 업무</a:t>
            </a:r>
            <a:r>
              <a:rPr lang="en-US" altLang="ko-KR" dirty="0"/>
              <a:t>· </a:t>
            </a:r>
            <a:r>
              <a:rPr lang="ko-KR" altLang="en-US" dirty="0"/>
              <a:t>상업기능을 </a:t>
            </a:r>
            <a:r>
              <a:rPr lang="ko-KR" altLang="en-US" dirty="0" smtClean="0"/>
              <a:t>강화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창동</a:t>
            </a:r>
            <a:r>
              <a:rPr lang="en-US" altLang="ko-KR" dirty="0"/>
              <a:t>·</a:t>
            </a:r>
            <a:r>
              <a:rPr lang="ko-KR" altLang="en-US" dirty="0"/>
              <a:t>상계 </a:t>
            </a:r>
            <a:r>
              <a:rPr lang="ko-KR" altLang="en-US" dirty="0" err="1"/>
              <a:t>광역중심</a:t>
            </a:r>
            <a:r>
              <a:rPr lang="en-US" altLang="ko-KR" dirty="0"/>
              <a:t>, </a:t>
            </a:r>
            <a:r>
              <a:rPr lang="ko-KR" altLang="en-US" dirty="0"/>
              <a:t>미래 </a:t>
            </a:r>
            <a:r>
              <a:rPr lang="ko-KR" altLang="en-US" dirty="0" err="1"/>
              <a:t>신산업과</a:t>
            </a:r>
            <a:r>
              <a:rPr lang="ko-KR" altLang="en-US" dirty="0"/>
              <a:t> 문화예술 기반의 수도권 동북부 경제중심지 육성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 </a:t>
            </a:r>
            <a:r>
              <a:rPr lang="ko-KR" altLang="en-US" dirty="0"/>
              <a:t>창동</a:t>
            </a:r>
            <a:r>
              <a:rPr lang="en-US" altLang="ko-KR" dirty="0"/>
              <a:t>·</a:t>
            </a:r>
            <a:r>
              <a:rPr lang="ko-KR" altLang="en-US" dirty="0"/>
              <a:t>상계 </a:t>
            </a:r>
            <a:r>
              <a:rPr lang="ko-KR" altLang="en-US" dirty="0" err="1"/>
              <a:t>광역중심의</a:t>
            </a:r>
            <a:r>
              <a:rPr lang="ko-KR" altLang="en-US" dirty="0"/>
              <a:t> 업무</a:t>
            </a:r>
            <a:r>
              <a:rPr lang="en-US" altLang="ko-KR" dirty="0"/>
              <a:t>·</a:t>
            </a:r>
            <a:r>
              <a:rPr lang="ko-KR" altLang="en-US" dirty="0"/>
              <a:t>상업</a:t>
            </a:r>
            <a:r>
              <a:rPr lang="en-US" altLang="ko-KR" dirty="0"/>
              <a:t>·</a:t>
            </a:r>
            <a:r>
              <a:rPr lang="ko-KR" altLang="en-US" dirty="0"/>
              <a:t>문화 기능을 강화하여 미래 </a:t>
            </a:r>
            <a:r>
              <a:rPr lang="ko-KR" altLang="en-US" dirty="0" err="1"/>
              <a:t>신산업</a:t>
            </a:r>
            <a:r>
              <a:rPr lang="ko-KR" altLang="en-US" dirty="0"/>
              <a:t> 클러스터 및 문화예술 특화산업 기반을 구축하고 </a:t>
            </a:r>
            <a:r>
              <a:rPr lang="en-US" altLang="ko-KR" dirty="0"/>
              <a:t>K-POP </a:t>
            </a:r>
            <a:r>
              <a:rPr lang="ko-KR" altLang="en-US" dirty="0"/>
              <a:t>등 한류 문화관광의 문화거점으로 활용한다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9448" y="354430"/>
            <a:ext cx="10644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청량리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왕십리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창동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상계 </a:t>
            </a:r>
            <a:r>
              <a:rPr lang="ko-KR" altLang="en-US" sz="2800" b="1" dirty="0" err="1"/>
              <a:t>광역중심에</a:t>
            </a:r>
            <a:r>
              <a:rPr lang="ko-KR" altLang="en-US" sz="2800" b="1" dirty="0"/>
              <a:t> 상업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문화 기능을 집중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강화</a:t>
            </a:r>
          </a:p>
        </p:txBody>
      </p:sp>
    </p:spTree>
    <p:extLst>
      <p:ext uri="{BB962C8B-B14F-4D97-AF65-F5344CB8AC3E}">
        <p14:creationId xmlns:p14="http://schemas.microsoft.com/office/powerpoint/2010/main" val="26680351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지역의 내재 자원을 적극적으로 활용하여 지역중심 </a:t>
            </a:r>
            <a:r>
              <a:rPr lang="ko-KR" altLang="en-US" dirty="0" err="1"/>
              <a:t>특화발전</a:t>
            </a:r>
            <a:r>
              <a:rPr lang="ko-KR" altLang="en-US" dirty="0"/>
              <a:t> 도모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망우 지역중심의 경우 우수한 교통 여건을 기반으로 동북부 수도권의 업무</a:t>
            </a:r>
            <a:r>
              <a:rPr lang="en-US" altLang="ko-KR" dirty="0"/>
              <a:t>·</a:t>
            </a:r>
            <a:r>
              <a:rPr lang="ko-KR" altLang="en-US" dirty="0"/>
              <a:t>상업</a:t>
            </a:r>
            <a:r>
              <a:rPr lang="en-US" altLang="ko-KR" dirty="0"/>
              <a:t>·</a:t>
            </a:r>
            <a:r>
              <a:rPr lang="ko-KR" altLang="en-US" dirty="0"/>
              <a:t>문화 중심지로 역 할을 할 수 있도록 </a:t>
            </a:r>
            <a:r>
              <a:rPr lang="ko-KR" altLang="en-US" dirty="0" err="1"/>
              <a:t>중심기능</a:t>
            </a:r>
            <a:r>
              <a:rPr lang="ko-KR" altLang="en-US" dirty="0"/>
              <a:t> 및 인접지역과의 연계성을 강화한다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경기 북부</a:t>
            </a:r>
            <a:r>
              <a:rPr lang="en-US" altLang="ko-KR" dirty="0"/>
              <a:t>(</a:t>
            </a:r>
            <a:r>
              <a:rPr lang="ko-KR" altLang="en-US" dirty="0"/>
              <a:t>의정부</a:t>
            </a:r>
            <a:r>
              <a:rPr lang="en-US" altLang="ko-KR" dirty="0"/>
              <a:t>, </a:t>
            </a:r>
            <a:r>
              <a:rPr lang="ko-KR" altLang="en-US" dirty="0"/>
              <a:t>동두천 등</a:t>
            </a:r>
            <a:r>
              <a:rPr lang="en-US" altLang="ko-KR" dirty="0"/>
              <a:t>)</a:t>
            </a:r>
            <a:r>
              <a:rPr lang="ko-KR" altLang="en-US" dirty="0"/>
              <a:t>와 경기 동북부</a:t>
            </a:r>
            <a:r>
              <a:rPr lang="en-US" altLang="ko-KR" dirty="0"/>
              <a:t>(</a:t>
            </a:r>
            <a:r>
              <a:rPr lang="ko-KR" altLang="en-US" dirty="0"/>
              <a:t>구리</a:t>
            </a:r>
            <a:r>
              <a:rPr lang="en-US" altLang="ko-KR" dirty="0"/>
              <a:t>, </a:t>
            </a:r>
            <a:r>
              <a:rPr lang="ko-KR" altLang="en-US" dirty="0"/>
              <a:t>남양주 등</a:t>
            </a:r>
            <a:r>
              <a:rPr lang="en-US" altLang="ko-KR" dirty="0"/>
              <a:t>) </a:t>
            </a:r>
            <a:r>
              <a:rPr lang="ko-KR" altLang="en-US" dirty="0"/>
              <a:t>지역과 </a:t>
            </a:r>
            <a:r>
              <a:rPr lang="ko-KR" altLang="en-US" dirty="0" err="1"/>
              <a:t>교통연계</a:t>
            </a:r>
            <a:r>
              <a:rPr lang="ko-KR" altLang="en-US" dirty="0"/>
              <a:t> 강화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 </a:t>
            </a:r>
            <a:r>
              <a:rPr lang="ko-KR" altLang="en-US" dirty="0"/>
              <a:t>미아 지역중심의 경우 미아사거리역 일대를 중심으로 자치구의 여건을 반영하여 문화</a:t>
            </a:r>
            <a:r>
              <a:rPr lang="en-US" altLang="ko-KR" dirty="0"/>
              <a:t>·</a:t>
            </a:r>
            <a:r>
              <a:rPr lang="ko-KR" altLang="en-US" dirty="0"/>
              <a:t>쇼핑</a:t>
            </a:r>
            <a:r>
              <a:rPr lang="en-US" altLang="ko-KR" dirty="0"/>
              <a:t>·</a:t>
            </a:r>
            <a:r>
              <a:rPr lang="ko-KR" altLang="en-US" dirty="0"/>
              <a:t>업무가 유기적으로 연계된 중심지로 육성한다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89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2) </a:t>
            </a:r>
            <a:r>
              <a:rPr lang="ko-KR" altLang="en-US" sz="2400" dirty="0"/>
              <a:t>일상의 반강제적 디지털 전환에 대응 디지털 전환에 따른 시민 일상생활 및 도시공간 변화 감지 </a:t>
            </a:r>
            <a:endParaRPr lang="en-US" altLang="ko-KR" sz="2400" dirty="0"/>
          </a:p>
          <a:p>
            <a:r>
              <a:rPr lang="ko-KR" altLang="en-US" sz="2400" dirty="0"/>
              <a:t> </a:t>
            </a:r>
            <a:r>
              <a:rPr lang="en-US" altLang="ko-KR" sz="2400" dirty="0"/>
              <a:t>2019</a:t>
            </a:r>
            <a:r>
              <a:rPr lang="ko-KR" altLang="en-US" sz="2400" dirty="0"/>
              <a:t>년 갑작스럽게 발생한 코로나</a:t>
            </a:r>
            <a:r>
              <a:rPr lang="en-US" altLang="ko-KR" sz="2400" dirty="0"/>
              <a:t>19</a:t>
            </a:r>
            <a:r>
              <a:rPr lang="ko-KR" altLang="en-US" sz="2400" dirty="0"/>
              <a:t>는 도시의 산업구조뿐만 아니라 일상에서 반강제적 디지털 전환 을 가속화하였다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원격의료</a:t>
            </a:r>
            <a:r>
              <a:rPr lang="en-US" altLang="ko-KR" sz="2400" dirty="0"/>
              <a:t>, </a:t>
            </a:r>
            <a:r>
              <a:rPr lang="ko-KR" altLang="en-US" sz="2400" dirty="0"/>
              <a:t>재택근무</a:t>
            </a:r>
            <a:r>
              <a:rPr lang="en-US" altLang="ko-KR" sz="2400" dirty="0"/>
              <a:t>, </a:t>
            </a:r>
            <a:r>
              <a:rPr lang="ko-KR" altLang="en-US" sz="2400" dirty="0"/>
              <a:t>온라인 교육 등 다양한 온라인 기반 플랫폼의 등장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중급역량이</a:t>
            </a:r>
            <a:r>
              <a:rPr lang="ko-KR" altLang="en-US" sz="2400" dirty="0"/>
              <a:t> </a:t>
            </a:r>
            <a:r>
              <a:rPr lang="en-US" altLang="ko-KR" sz="2400" dirty="0"/>
              <a:t>2021</a:t>
            </a:r>
            <a:r>
              <a:rPr lang="ko-KR" altLang="en-US" sz="2400" dirty="0"/>
              <a:t>년 기준</a:t>
            </a:r>
            <a:r>
              <a:rPr lang="en-US" altLang="ko-KR" sz="2400" dirty="0"/>
              <a:t>, 2019</a:t>
            </a:r>
            <a:r>
              <a:rPr lang="ko-KR" altLang="en-US" sz="2400" dirty="0"/>
              <a:t>년 대비 </a:t>
            </a:r>
            <a:r>
              <a:rPr lang="en-US" altLang="ko-KR" sz="2400" dirty="0"/>
              <a:t>10.1% </a:t>
            </a:r>
            <a:r>
              <a:rPr lang="ko-KR" altLang="en-US" sz="2400" dirty="0"/>
              <a:t>증가한 </a:t>
            </a:r>
            <a:r>
              <a:rPr lang="en-US" altLang="ko-KR" sz="2400" dirty="0"/>
              <a:t>74.1%</a:t>
            </a:r>
            <a:r>
              <a:rPr lang="ko-KR" altLang="en-US" sz="2400" dirty="0"/>
              <a:t>로 높은 증가 추세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 </a:t>
            </a:r>
            <a:r>
              <a:rPr lang="ko-KR" altLang="en-US" sz="2400" dirty="0" err="1"/>
              <a:t>팬데믹이</a:t>
            </a:r>
            <a:r>
              <a:rPr lang="ko-KR" altLang="en-US" sz="2400" dirty="0"/>
              <a:t> 앞당겨 온 일상생활의 디지털 전환에 대비하여</a:t>
            </a:r>
            <a:r>
              <a:rPr lang="en-US" altLang="ko-KR" sz="2400" dirty="0"/>
              <a:t>, </a:t>
            </a:r>
            <a:r>
              <a:rPr lang="ko-KR" altLang="en-US" sz="2400" dirty="0"/>
              <a:t>온라인과 오프라인 생활이 중첩되는 도시 공간구조에 대한 검토가 필요하다</a:t>
            </a:r>
          </a:p>
        </p:txBody>
      </p:sp>
    </p:spTree>
    <p:extLst>
      <p:ext uri="{BB962C8B-B14F-4D97-AF65-F5344CB8AC3E}">
        <p14:creationId xmlns:p14="http://schemas.microsoft.com/office/powerpoint/2010/main" val="1368650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9455" cy="1325563"/>
          </a:xfrm>
        </p:spPr>
        <p:txBody>
          <a:bodyPr/>
          <a:lstStyle/>
          <a:p>
            <a:r>
              <a:rPr lang="ko-KR" altLang="en-US" dirty="0" err="1"/>
              <a:t>정비시기</a:t>
            </a:r>
            <a:r>
              <a:rPr lang="ko-KR" altLang="en-US" dirty="0"/>
              <a:t> 도래한 공동주택단지에 대한 선제적 관리계획 </a:t>
            </a:r>
            <a:r>
              <a:rPr lang="ko-KR" altLang="en-US" dirty="0" smtClean="0"/>
              <a:t>수립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노원구 상계와 중계 등 대규모 노후 택지개발지구 공동주택단지에 대한 관리방안을 마련하여 지역단위 도시기반시설 공급 및 체계적인 정비사업 추진을 </a:t>
            </a:r>
            <a:r>
              <a:rPr lang="ko-KR" altLang="en-US" dirty="0" smtClean="0"/>
              <a:t>유도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지역 특성을 고려한 높이 및 배치로 다양한 경관 창출 </a:t>
            </a:r>
            <a:r>
              <a:rPr lang="ko-KR" altLang="en-US" dirty="0" smtClean="0"/>
              <a:t>유도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ko-KR" altLang="en-US" dirty="0"/>
              <a:t>북한산 등 구릉지의 경우 산 조망과 지역 특성을 확보할 수 있는 높이 및 배치계획을 유도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86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공원녹지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수변친화</a:t>
            </a:r>
            <a:r>
              <a:rPr lang="ko-KR" altLang="en-US" dirty="0"/>
              <a:t> 생활공간 조성 및 녹지공간과 </a:t>
            </a:r>
            <a:r>
              <a:rPr lang="ko-KR" altLang="en-US" dirty="0" smtClean="0"/>
              <a:t>연계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일자리</a:t>
            </a:r>
            <a:r>
              <a:rPr lang="en-US" altLang="ko-KR" dirty="0"/>
              <a:t>·</a:t>
            </a:r>
            <a:r>
              <a:rPr lang="ko-KR" altLang="en-US" dirty="0"/>
              <a:t>상업</a:t>
            </a:r>
            <a:r>
              <a:rPr lang="en-US" altLang="ko-KR" dirty="0"/>
              <a:t>·</a:t>
            </a:r>
            <a:r>
              <a:rPr lang="ko-KR" altLang="en-US" dirty="0"/>
              <a:t>여가문화 기능과 </a:t>
            </a:r>
            <a:r>
              <a:rPr lang="ko-KR" altLang="en-US" dirty="0" err="1"/>
              <a:t>수변</a:t>
            </a:r>
            <a:r>
              <a:rPr lang="en-US" altLang="ko-KR" dirty="0"/>
              <a:t>·</a:t>
            </a:r>
            <a:r>
              <a:rPr lang="ko-KR" altLang="en-US" dirty="0"/>
              <a:t>녹지를 연결하여 보행일상권이 구현되는 워터프론트가 조성될 수 있도록 한강</a:t>
            </a:r>
            <a:r>
              <a:rPr lang="en-US" altLang="ko-KR" dirty="0"/>
              <a:t>·</a:t>
            </a:r>
            <a:r>
              <a:rPr lang="ko-KR" altLang="en-US" dirty="0" err="1"/>
              <a:t>중랑천</a:t>
            </a:r>
            <a:r>
              <a:rPr lang="en-US" altLang="ko-KR" dirty="0"/>
              <a:t>·</a:t>
            </a:r>
            <a:r>
              <a:rPr lang="ko-KR" altLang="en-US" dirty="0"/>
              <a:t>청계천 등 </a:t>
            </a:r>
            <a:r>
              <a:rPr lang="ko-KR" altLang="en-US" dirty="0" err="1"/>
              <a:t>수변과</a:t>
            </a:r>
            <a:r>
              <a:rPr lang="ko-KR" altLang="en-US" dirty="0"/>
              <a:t> </a:t>
            </a:r>
            <a:r>
              <a:rPr lang="ko-KR" altLang="en-US" dirty="0" err="1"/>
              <a:t>서울숲</a:t>
            </a:r>
            <a:r>
              <a:rPr lang="en-US" altLang="ko-KR" dirty="0"/>
              <a:t>, </a:t>
            </a:r>
            <a:r>
              <a:rPr lang="ko-KR" altLang="en-US" dirty="0"/>
              <a:t>공원 등 녹지를 연계한다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/>
              <a:t>한강</a:t>
            </a:r>
            <a:r>
              <a:rPr lang="en-US" altLang="ko-KR" dirty="0"/>
              <a:t>·</a:t>
            </a:r>
            <a:r>
              <a:rPr lang="ko-KR" altLang="en-US" dirty="0" err="1"/>
              <a:t>중랑천</a:t>
            </a:r>
            <a:r>
              <a:rPr lang="ko-KR" altLang="en-US" dirty="0"/>
              <a:t> 등에 구릉지 지형을 활용하여 주변 자연 및 도시경관을 조망할 수 있는 </a:t>
            </a:r>
            <a:r>
              <a:rPr lang="ko-KR" altLang="en-US" dirty="0" err="1"/>
              <a:t>조망거점</a:t>
            </a:r>
            <a:r>
              <a:rPr lang="ko-KR" altLang="en-US" dirty="0"/>
              <a:t> 조성</a:t>
            </a:r>
          </a:p>
        </p:txBody>
      </p:sp>
    </p:spTree>
    <p:extLst>
      <p:ext uri="{BB962C8B-B14F-4D97-AF65-F5344CB8AC3E}">
        <p14:creationId xmlns:p14="http://schemas.microsoft.com/office/powerpoint/2010/main" val="241726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78372"/>
            <a:ext cx="10515600" cy="5798591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풍부한 자연환경을 연결하는 녹색 네트워크 </a:t>
            </a:r>
            <a:r>
              <a:rPr lang="ko-KR" altLang="en-US" sz="2400" dirty="0" smtClean="0"/>
              <a:t>구축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 </a:t>
            </a:r>
            <a:r>
              <a:rPr lang="ko-KR" altLang="en-US" sz="2400" dirty="0"/>
              <a:t> 풍부한 자연환경을 시민이 편리하게 이용할 수 있도록 </a:t>
            </a:r>
            <a:r>
              <a:rPr lang="ko-KR" altLang="en-US" sz="2400" dirty="0" err="1"/>
              <a:t>자연자원에</a:t>
            </a:r>
            <a:r>
              <a:rPr lang="ko-KR" altLang="en-US" sz="2400" dirty="0"/>
              <a:t> 대한 접근성을 강화하고 녹색 네트워크를 구축한다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북한산</a:t>
            </a:r>
            <a:r>
              <a:rPr lang="en-US" altLang="ko-KR" sz="2400" dirty="0"/>
              <a:t>~</a:t>
            </a:r>
            <a:r>
              <a:rPr lang="ko-KR" altLang="en-US" sz="2400" dirty="0"/>
              <a:t>도봉산</a:t>
            </a:r>
            <a:r>
              <a:rPr lang="en-US" altLang="ko-KR" sz="2400" dirty="0"/>
              <a:t>~</a:t>
            </a:r>
            <a:r>
              <a:rPr lang="ko-KR" altLang="en-US" sz="2400" dirty="0" err="1"/>
              <a:t>중랑천</a:t>
            </a:r>
            <a:r>
              <a:rPr lang="en-US" altLang="ko-KR" sz="2400" dirty="0"/>
              <a:t>~</a:t>
            </a:r>
            <a:r>
              <a:rPr lang="ko-KR" altLang="en-US" sz="2400" dirty="0" err="1"/>
              <a:t>수락산</a:t>
            </a:r>
            <a:r>
              <a:rPr lang="ko-KR" altLang="en-US" sz="2400" dirty="0"/>
              <a:t> 등과 지역 문화자원을 연계하는 녹색 네트워크를 구축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/>
              <a:t>우수한 대학 인프라를 활용한 지식산업 클러스터 육성 및 연계 </a:t>
            </a:r>
            <a:endParaRPr lang="en-US" altLang="ko-KR" sz="2400" dirty="0" smtClean="0"/>
          </a:p>
          <a:p>
            <a:r>
              <a:rPr lang="ko-KR" altLang="en-US" sz="2400" dirty="0" smtClean="0"/>
              <a:t> </a:t>
            </a:r>
            <a:r>
              <a:rPr lang="ko-KR" altLang="en-US" sz="2400" dirty="0"/>
              <a:t>권역 내 다수의 우수한 대학 및 연구기관 자원을 활용하여 지식산업 클러스터를 육성하고 직접 고용 창출을 위한 대규모 창업 단지를 조성하여 지역 활성화 기반을 마련한다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덕수고 </a:t>
            </a:r>
            <a:r>
              <a:rPr lang="ko-KR" altLang="en-US" sz="2400" dirty="0" err="1"/>
              <a:t>이적지</a:t>
            </a:r>
            <a:r>
              <a:rPr lang="ko-KR" altLang="en-US" sz="2400" dirty="0"/>
              <a:t> 및 지역 내 기존 교육 인프라를 활용</a:t>
            </a:r>
            <a:r>
              <a:rPr lang="en-US" altLang="ko-KR" sz="2400" dirty="0"/>
              <a:t>·</a:t>
            </a:r>
            <a:r>
              <a:rPr lang="ko-KR" altLang="en-US" sz="2400" dirty="0"/>
              <a:t>연계하여 복합교육문화시설을 조성 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/>
              <a:t>서울과학기술대학교</a:t>
            </a:r>
            <a:r>
              <a:rPr lang="en-US" altLang="ko-KR" sz="2400" dirty="0"/>
              <a:t>, </a:t>
            </a:r>
            <a:r>
              <a:rPr lang="ko-KR" altLang="en-US" sz="2400" dirty="0"/>
              <a:t>서울테크노파크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한전연수원</a:t>
            </a:r>
            <a:r>
              <a:rPr lang="ko-KR" altLang="en-US" sz="2400" dirty="0"/>
              <a:t> 일대를 지식기술산업 거점으로 육성</a:t>
            </a:r>
          </a:p>
        </p:txBody>
      </p:sp>
    </p:spTree>
    <p:extLst>
      <p:ext uri="{BB962C8B-B14F-4D97-AF65-F5344CB8AC3E}">
        <p14:creationId xmlns:p14="http://schemas.microsoft.com/office/powerpoint/2010/main" val="41998971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62" y="331076"/>
            <a:ext cx="6240290" cy="60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925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보행일상권</a:t>
            </a:r>
            <a:r>
              <a:rPr lang="ko-KR" altLang="en-US" dirty="0"/>
              <a:t> 실현을 위한 교통 </a:t>
            </a:r>
            <a:r>
              <a:rPr lang="ko-KR" altLang="en-US" dirty="0" err="1"/>
              <a:t>결절점의</a:t>
            </a:r>
            <a:r>
              <a:rPr lang="ko-KR" altLang="en-US" dirty="0"/>
              <a:t> 복합개발 추진과 신규 역세권의 관리방안 마련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역세권 등 주요 교통 </a:t>
            </a:r>
            <a:r>
              <a:rPr lang="ko-KR" altLang="en-US" dirty="0" err="1"/>
              <a:t>결절점에</a:t>
            </a:r>
            <a:r>
              <a:rPr lang="ko-KR" altLang="en-US" dirty="0"/>
              <a:t> 개발사업 추진 시 지역 특성을 고려한 상업</a:t>
            </a:r>
            <a:r>
              <a:rPr lang="en-US" altLang="ko-KR" dirty="0"/>
              <a:t>·</a:t>
            </a:r>
            <a:r>
              <a:rPr lang="ko-KR" altLang="en-US" dirty="0"/>
              <a:t>업무</a:t>
            </a:r>
            <a:r>
              <a:rPr lang="en-US" altLang="ko-KR" dirty="0"/>
              <a:t>·</a:t>
            </a:r>
            <a:r>
              <a:rPr lang="ko-KR" altLang="en-US" dirty="0"/>
              <a:t>주거</a:t>
            </a:r>
            <a:r>
              <a:rPr lang="en-US" altLang="ko-KR" dirty="0"/>
              <a:t>·</a:t>
            </a:r>
            <a:r>
              <a:rPr lang="ko-KR" altLang="en-US" dirty="0" err="1"/>
              <a:t>여가기능의</a:t>
            </a:r>
            <a:r>
              <a:rPr lang="ko-KR" altLang="en-US" dirty="0"/>
              <a:t> 복 </a:t>
            </a:r>
            <a:r>
              <a:rPr lang="ko-KR" altLang="en-US" dirty="0" err="1"/>
              <a:t>합개발로</a:t>
            </a:r>
            <a:r>
              <a:rPr lang="ko-KR" altLang="en-US" dirty="0"/>
              <a:t> </a:t>
            </a:r>
            <a:r>
              <a:rPr lang="ko-KR" altLang="en-US" dirty="0" err="1"/>
              <a:t>직주근접을</a:t>
            </a:r>
            <a:r>
              <a:rPr lang="ko-KR" altLang="en-US" dirty="0"/>
              <a:t> 유도하고 주변 주거지역의 상업</a:t>
            </a:r>
            <a:r>
              <a:rPr lang="en-US" altLang="ko-KR" dirty="0"/>
              <a:t>·</a:t>
            </a:r>
            <a:r>
              <a:rPr lang="ko-KR" altLang="en-US" dirty="0"/>
              <a:t>생활편의시설에 대한 접근성을 개선하여 보 </a:t>
            </a:r>
            <a:r>
              <a:rPr lang="ko-KR" altLang="en-US" dirty="0" err="1"/>
              <a:t>행일상권을</a:t>
            </a:r>
            <a:r>
              <a:rPr lang="ko-KR" altLang="en-US" dirty="0"/>
              <a:t> 실현한다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불광역</a:t>
            </a:r>
            <a:r>
              <a:rPr lang="en-US" altLang="ko-KR" dirty="0"/>
              <a:t>, </a:t>
            </a:r>
            <a:r>
              <a:rPr lang="ko-KR" altLang="en-US" dirty="0" err="1"/>
              <a:t>연신내역</a:t>
            </a:r>
            <a:r>
              <a:rPr lang="en-US" altLang="ko-KR" dirty="0"/>
              <a:t>, </a:t>
            </a:r>
            <a:r>
              <a:rPr lang="ko-KR" altLang="en-US" dirty="0" err="1"/>
              <a:t>홍제역</a:t>
            </a:r>
            <a:r>
              <a:rPr lang="en-US" altLang="ko-KR" dirty="0"/>
              <a:t>, </a:t>
            </a:r>
            <a:r>
              <a:rPr lang="ko-KR" altLang="en-US" dirty="0" err="1"/>
              <a:t>새절역</a:t>
            </a:r>
            <a:r>
              <a:rPr lang="en-US" altLang="ko-KR" dirty="0"/>
              <a:t>, DMC</a:t>
            </a:r>
            <a:r>
              <a:rPr lang="ko-KR" altLang="en-US" dirty="0"/>
              <a:t>역</a:t>
            </a:r>
            <a:r>
              <a:rPr lang="en-US" altLang="ko-KR" dirty="0"/>
              <a:t>, </a:t>
            </a:r>
            <a:r>
              <a:rPr lang="ko-KR" altLang="en-US" dirty="0" err="1"/>
              <a:t>명지대역</a:t>
            </a:r>
            <a:r>
              <a:rPr lang="ko-KR" altLang="en-US" dirty="0"/>
              <a:t> 등 역세권을 중심으로 생활환경 개선 </a:t>
            </a:r>
            <a:r>
              <a:rPr lang="ko-KR" altLang="en-US" dirty="0" smtClean="0"/>
              <a:t>추진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서부선 경전철 및 </a:t>
            </a:r>
            <a:r>
              <a:rPr lang="ko-KR" altLang="en-US" dirty="0" err="1"/>
              <a:t>강북횡단선</a:t>
            </a:r>
            <a:r>
              <a:rPr lang="ko-KR" altLang="en-US" dirty="0"/>
              <a:t> 개발에 따른 신규 역세권에 대하여 지역 특성과 </a:t>
            </a:r>
            <a:r>
              <a:rPr lang="ko-KR" altLang="en-US" dirty="0" err="1"/>
              <a:t>보행일상권</a:t>
            </a:r>
            <a:r>
              <a:rPr lang="ko-KR" altLang="en-US" dirty="0"/>
              <a:t> 실현을 고려하면서 계획적 개발을 유도하는 관리방안을 마련한다</a:t>
            </a:r>
          </a:p>
        </p:txBody>
      </p:sp>
    </p:spTree>
    <p:extLst>
      <p:ext uri="{BB962C8B-B14F-4D97-AF65-F5344CB8AC3E}">
        <p14:creationId xmlns:p14="http://schemas.microsoft.com/office/powerpoint/2010/main" val="1559331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수변공간의</a:t>
            </a:r>
            <a:r>
              <a:rPr lang="ko-KR" altLang="en-US" dirty="0"/>
              <a:t> </a:t>
            </a:r>
            <a:r>
              <a:rPr lang="ko-KR" altLang="en-US" dirty="0" err="1"/>
              <a:t>활용성</a:t>
            </a:r>
            <a:r>
              <a:rPr lang="ko-KR" altLang="en-US" dirty="0"/>
              <a:t> 제고 및 녹지</a:t>
            </a:r>
            <a:r>
              <a:rPr lang="en-US" altLang="ko-KR" dirty="0"/>
              <a:t>·</a:t>
            </a:r>
            <a:r>
              <a:rPr lang="ko-KR" altLang="en-US" dirty="0"/>
              <a:t>공원 연계 축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녹번천</a:t>
            </a:r>
            <a:r>
              <a:rPr lang="en-US" altLang="ko-KR" dirty="0"/>
              <a:t>, </a:t>
            </a:r>
            <a:r>
              <a:rPr lang="ko-KR" altLang="en-US" dirty="0" err="1"/>
              <a:t>불광천</a:t>
            </a:r>
            <a:r>
              <a:rPr lang="ko-KR" altLang="en-US" dirty="0"/>
              <a:t> 등 복개된 하천을 단계적으로 복원하여 자연성을 회복하고 </a:t>
            </a:r>
            <a:r>
              <a:rPr lang="ko-KR" altLang="en-US" dirty="0" err="1"/>
              <a:t>친수공간으로</a:t>
            </a:r>
            <a:r>
              <a:rPr lang="ko-KR" altLang="en-US" dirty="0"/>
              <a:t> 조성하며 주변 녹지</a:t>
            </a:r>
            <a:r>
              <a:rPr lang="en-US" altLang="ko-KR" dirty="0"/>
              <a:t>·</a:t>
            </a:r>
            <a:r>
              <a:rPr lang="ko-KR" altLang="en-US" dirty="0"/>
              <a:t>공원과 연계 체계를 구축한다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635" y="3257550"/>
            <a:ext cx="744855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91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9074"/>
            <a:ext cx="8865112" cy="66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967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가산대림</a:t>
            </a:r>
            <a:r>
              <a:rPr lang="ko-KR" altLang="en-US" dirty="0"/>
              <a:t> </a:t>
            </a:r>
            <a:r>
              <a:rPr lang="ko-KR" altLang="en-US" dirty="0" err="1"/>
              <a:t>광역중심</a:t>
            </a:r>
            <a:r>
              <a:rPr lang="en-US" altLang="ko-KR" dirty="0"/>
              <a:t>, </a:t>
            </a:r>
            <a:r>
              <a:rPr lang="ko-KR" altLang="en-US" dirty="0"/>
              <a:t>대규모 가용지를 활용한 </a:t>
            </a:r>
            <a:r>
              <a:rPr lang="ko-KR" altLang="en-US" dirty="0" err="1"/>
              <a:t>혁신산업</a:t>
            </a:r>
            <a:r>
              <a:rPr lang="ko-KR" altLang="en-US" dirty="0"/>
              <a:t> 성장 기반 마련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가산</a:t>
            </a:r>
            <a:r>
              <a:rPr lang="en-US" altLang="ko-KR" dirty="0"/>
              <a:t>·</a:t>
            </a:r>
            <a:r>
              <a:rPr lang="ko-KR" altLang="en-US" dirty="0"/>
              <a:t>대림 </a:t>
            </a:r>
            <a:r>
              <a:rPr lang="ko-KR" altLang="en-US" dirty="0" err="1"/>
              <a:t>광역중심은</a:t>
            </a:r>
            <a:r>
              <a:rPr lang="ko-KR" altLang="en-US" dirty="0"/>
              <a:t> 수도권 서남부의 신성장 </a:t>
            </a:r>
            <a:r>
              <a:rPr lang="ko-KR" altLang="en-US" dirty="0" err="1"/>
              <a:t>혁신산업</a:t>
            </a:r>
            <a:r>
              <a:rPr lang="ko-KR" altLang="en-US" dirty="0"/>
              <a:t> 중심지로서 이 공간의 지속적 성장을 위해 대규모 가용지를 활용하여 </a:t>
            </a:r>
            <a:r>
              <a:rPr lang="en-US" altLang="ko-KR" dirty="0"/>
              <a:t>G</a:t>
            </a:r>
            <a:r>
              <a:rPr lang="ko-KR" altLang="en-US" dirty="0"/>
              <a:t>밸리와 연계한 첨단산업과 산업지원기능을 보완하고 생활권 </a:t>
            </a:r>
            <a:r>
              <a:rPr lang="ko-KR" altLang="en-US" dirty="0" err="1"/>
              <a:t>중심기능</a:t>
            </a:r>
            <a:r>
              <a:rPr lang="ko-KR" altLang="en-US" dirty="0"/>
              <a:t> 을 </a:t>
            </a:r>
            <a:r>
              <a:rPr lang="ko-KR" altLang="en-US" dirty="0" smtClean="0"/>
              <a:t>강화한다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인접 역세권을 중심으로 상업</a:t>
            </a:r>
            <a:r>
              <a:rPr lang="en-US" altLang="ko-KR" dirty="0"/>
              <a:t>·</a:t>
            </a:r>
            <a:r>
              <a:rPr lang="ko-KR" altLang="en-US" dirty="0"/>
              <a:t>문화</a:t>
            </a:r>
            <a:r>
              <a:rPr lang="en-US" altLang="ko-KR" dirty="0"/>
              <a:t>·</a:t>
            </a:r>
            <a:r>
              <a:rPr lang="ko-KR" altLang="en-US" dirty="0"/>
              <a:t>여가 기능 등 </a:t>
            </a:r>
            <a:r>
              <a:rPr lang="ko-KR" altLang="en-US" dirty="0" err="1"/>
              <a:t>중심기능을</a:t>
            </a:r>
            <a:r>
              <a:rPr lang="ko-KR" altLang="en-US" dirty="0"/>
              <a:t> 강화하여 종사자와 주민의 생활편의를 증진</a:t>
            </a:r>
          </a:p>
        </p:txBody>
      </p:sp>
    </p:spTree>
    <p:extLst>
      <p:ext uri="{BB962C8B-B14F-4D97-AF65-F5344CB8AC3E}">
        <p14:creationId xmlns:p14="http://schemas.microsoft.com/office/powerpoint/2010/main" val="20385989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마곡 </a:t>
            </a:r>
            <a:r>
              <a:rPr lang="ko-KR" altLang="en-US" dirty="0" err="1"/>
              <a:t>광역중심</a:t>
            </a:r>
            <a:r>
              <a:rPr lang="en-US" altLang="ko-KR" dirty="0"/>
              <a:t>, </a:t>
            </a:r>
            <a:r>
              <a:rPr lang="ko-KR" altLang="en-US" dirty="0" err="1"/>
              <a:t>인접지역과</a:t>
            </a:r>
            <a:r>
              <a:rPr lang="ko-KR" altLang="en-US" dirty="0"/>
              <a:t> 연계한 지식기반산업 거점으로 육성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마곡 광역중심에는 마곡 산업단지의 </a:t>
            </a:r>
            <a:r>
              <a:rPr lang="ko-KR" altLang="en-US" dirty="0" err="1"/>
              <a:t>산업기능을</a:t>
            </a:r>
            <a:r>
              <a:rPr lang="ko-KR" altLang="en-US" dirty="0"/>
              <a:t> 지원하고 국제 업무</a:t>
            </a:r>
            <a:r>
              <a:rPr lang="en-US" altLang="ko-KR" dirty="0"/>
              <a:t>·</a:t>
            </a:r>
            <a:r>
              <a:rPr lang="ko-KR" altLang="en-US" dirty="0"/>
              <a:t>상업중심기능을 강화하기 위하 여 호텔</a:t>
            </a:r>
            <a:r>
              <a:rPr lang="en-US" altLang="ko-KR" dirty="0"/>
              <a:t>, </a:t>
            </a:r>
            <a:r>
              <a:rPr lang="ko-KR" altLang="en-US" dirty="0"/>
              <a:t>컨벤션 센터</a:t>
            </a:r>
            <a:r>
              <a:rPr lang="en-US" altLang="ko-KR" dirty="0"/>
              <a:t>, </a:t>
            </a:r>
            <a:r>
              <a:rPr lang="ko-KR" altLang="en-US" dirty="0"/>
              <a:t>상업</a:t>
            </a:r>
            <a:r>
              <a:rPr lang="en-US" altLang="ko-KR" dirty="0"/>
              <a:t>·</a:t>
            </a:r>
            <a:r>
              <a:rPr lang="ko-KR" altLang="en-US" dirty="0"/>
              <a:t>문화</a:t>
            </a:r>
            <a:r>
              <a:rPr lang="en-US" altLang="ko-KR" dirty="0"/>
              <a:t>·</a:t>
            </a:r>
            <a:r>
              <a:rPr lang="ko-KR" altLang="en-US" dirty="0"/>
              <a:t>여가시설 등을 확충한다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/>
              <a:t> </a:t>
            </a:r>
            <a:r>
              <a:rPr lang="ko-KR" altLang="en-US" dirty="0"/>
              <a:t>마곡</a:t>
            </a:r>
            <a:r>
              <a:rPr lang="en-US" altLang="ko-KR" dirty="0"/>
              <a:t>~</a:t>
            </a:r>
            <a:r>
              <a:rPr lang="ko-KR" altLang="en-US" dirty="0"/>
              <a:t>화곡 간 </a:t>
            </a:r>
            <a:r>
              <a:rPr lang="ko-KR" altLang="en-US" dirty="0" err="1"/>
              <a:t>발산역세권</a:t>
            </a:r>
            <a:r>
              <a:rPr lang="ko-KR" altLang="en-US" dirty="0"/>
              <a:t> 및 강서의료특구를 기능상 연계하고 의료관광산업과 중대형 </a:t>
            </a:r>
            <a:r>
              <a:rPr lang="ko-KR" altLang="en-US" dirty="0" err="1"/>
              <a:t>상업업무</a:t>
            </a:r>
            <a:r>
              <a:rPr lang="ko-KR" altLang="en-US" dirty="0"/>
              <a:t> 시설 도입을 유도하여 지역 활성화를 도모한다</a:t>
            </a:r>
          </a:p>
        </p:txBody>
      </p:sp>
    </p:spTree>
    <p:extLst>
      <p:ext uri="{BB962C8B-B14F-4D97-AF65-F5344CB8AC3E}">
        <p14:creationId xmlns:p14="http://schemas.microsoft.com/office/powerpoint/2010/main" val="3358871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노후 주거지역 주거환경 개선을 위한 공공 지원 강화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 도로</a:t>
            </a:r>
            <a:r>
              <a:rPr lang="en-US" altLang="ko-KR" dirty="0"/>
              <a:t>, </a:t>
            </a:r>
            <a:r>
              <a:rPr lang="ko-KR" altLang="en-US" dirty="0"/>
              <a:t>주차장 등 기반시설이 열악한 저층 주거지역을 지역 특성과 잠재력에 부합하는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ko-KR" altLang="en-US" dirty="0"/>
              <a:t>양천구 목동 등 대규모 노후 공동주택단지의 정비사업 추진을 대비하여 선제적으로 관리방안을 마련하고 체계적인 정비사업 추진과 정비기반시설 확충을 유도한다</a:t>
            </a:r>
          </a:p>
        </p:txBody>
      </p:sp>
    </p:spTree>
    <p:extLst>
      <p:ext uri="{BB962C8B-B14F-4D97-AF65-F5344CB8AC3E}">
        <p14:creationId xmlns:p14="http://schemas.microsoft.com/office/powerpoint/2010/main" val="1692265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7210</Words>
  <Application>Microsoft Office PowerPoint</Application>
  <PresentationFormat>사용자 지정</PresentationFormat>
  <Paragraphs>447</Paragraphs>
  <Slides>104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05" baseType="lpstr">
      <vt:lpstr>Office 테마</vt:lpstr>
      <vt:lpstr>누구”나” 를 중심으로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33p</vt:lpstr>
      <vt:lpstr>PowerPoint 프레젠테이션</vt:lpstr>
      <vt:lpstr>PowerPoint 프레젠테이션</vt:lpstr>
      <vt:lpstr>36p</vt:lpstr>
      <vt:lpstr>PowerPoint 프레젠테이션</vt:lpstr>
      <vt:lpstr>48p</vt:lpstr>
      <vt:lpstr>어디서나 누릴수 있는 삶의 질 </vt:lpstr>
      <vt:lpstr>PowerPoint 프레젠테이션</vt:lpstr>
      <vt:lpstr>PowerPoint 프레젠테이션</vt:lpstr>
      <vt:lpstr>추진전략</vt:lpstr>
      <vt:lpstr>PowerPoint 프레젠테이션</vt:lpstr>
      <vt:lpstr>난제다 난제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1-1 양질의 주택 공급 확대를 위한 도시계획체계 유연화 및 효율적 정비사업 유도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119P</vt:lpstr>
      <vt:lpstr>53지구중심 및 역세권</vt:lpstr>
      <vt:lpstr>53지구중심 및 역세권</vt:lpstr>
      <vt:lpstr>역세권을 최우선 중요도로 해야하는 이유</vt:lpstr>
      <vt:lpstr>PowerPoint 프레젠테이션</vt:lpstr>
      <vt:lpstr>PowerPoint 프레젠테이션</vt:lpstr>
      <vt:lpstr>PowerPoint 프레젠테이션</vt:lpstr>
      <vt:lpstr>4. 공원·녹지·수변축</vt:lpstr>
      <vt:lpstr>PowerPoint 프레젠테이션</vt:lpstr>
      <vt:lpstr>시민 삶의 질 향상과 도시회복력 강화를 위한 생활권 공원·녹지 네트워크 구축</vt:lpstr>
      <vt:lpstr>서울을 관통하는 남북녹지축을 따라 녹지공간 확충과 공원·녹지 간 연계 강화</vt:lpstr>
      <vt:lpstr>수변공간 잠재력 발굴 및 소하천-지천-한강의 수변공간 연결성 강화</vt:lpstr>
      <vt:lpstr>생활권 내 공원·녹지의 확충·정비로 녹지·생태계 네트워크인 ‘그린 클린 코리도어’ 구축</vt:lpstr>
      <vt:lpstr>PowerPoint 프레젠테이션</vt:lpstr>
      <vt:lpstr>118p  제2절 토지이용계획</vt:lpstr>
      <vt:lpstr>PowerPoint 프레젠테이션</vt:lpstr>
      <vt:lpstr>토지이용의 공공복리 증진과 지역균형발전 실현, 공공성 강화</vt:lpstr>
      <vt:lpstr>2040년 서울의 미래상과 7대 목표를 실현할 토지이용 혁신방안 마련</vt:lpstr>
      <vt:lpstr>PowerPoint 프레젠테이션</vt:lpstr>
      <vt:lpstr>PowerPoint 프레젠테이션</vt:lpstr>
      <vt:lpstr>보행일상권의 핵심거점인 역세권을 중심으로 자족기반 구축을 위한 집약적 토지이용</vt:lpstr>
      <vt:lpstr>개발가용지의 선제적·체계적 관리로 지역 활성화 유도</vt:lpstr>
      <vt:lpstr>주요 기반시설의 입체복합화로 상부 공간 활용 및 단절된 공간 통합·연계</vt:lpstr>
      <vt:lpstr>보존관리대상지는 훼손을 최소화하고 보존·복구하여 양호한 자연환경·경관을 시민과 공유</vt:lpstr>
      <vt:lpstr>PowerPoint 프레젠테이션</vt:lpstr>
      <vt:lpstr>기대효과</vt:lpstr>
      <vt:lpstr>지역별 다양한 특성을 반영한 차등 관리와 용도지역 운영방안 마련</vt:lpstr>
      <vt:lpstr>용도지역 조정 시 부작용을 최소화하고 공공성을 확보</vt:lpstr>
      <vt:lpstr>용도지역별 관리 126p</vt:lpstr>
      <vt:lpstr>PowerPoint 프레젠테이션</vt:lpstr>
      <vt:lpstr>PowerPoint 프레젠테이션</vt:lpstr>
      <vt:lpstr>PowerPoint 프레젠테이션</vt:lpstr>
      <vt:lpstr>역세권 중심의 공간구조 실현을 위한 용도지역 관리 가이드라인 마련</vt:lpstr>
      <vt:lpstr>현재 용도지역체계의 운영·관리 검토 및 공공기여 방식 및 활용의 개선</vt:lpstr>
      <vt:lpstr>PowerPoint 프레젠테이션</vt:lpstr>
      <vt:lpstr>도시계획시설의 효율적인 활용 및 입체복합 유도</vt:lpstr>
      <vt:lpstr>노후 도시계획시설의 안전성 확보 </vt:lpstr>
      <vt:lpstr>PowerPoint 프레젠테이션</vt:lpstr>
      <vt:lpstr>생활권계획의 개념</vt:lpstr>
      <vt:lpstr>PowerPoint 프레젠테이션</vt:lpstr>
      <vt:lpstr>생활권계획의 구성 및 수립방향</vt:lpstr>
      <vt:lpstr>PowerPoint 프레젠테이션</vt:lpstr>
      <vt:lpstr>권역생활권 및 지역생활권 구분 방식 유지</vt:lpstr>
      <vt:lpstr>PowerPoint 프레젠테이션</vt:lpstr>
      <vt:lpstr>PowerPoint 프레젠테이션</vt:lpstr>
      <vt:lpstr>PowerPoint 프레젠테이션</vt:lpstr>
      <vt:lpstr>용산 광역중심, 교통망과 다양한 기능이 집결한 새로운 국가상징거점으로 육성</vt:lpstr>
      <vt:lpstr>서울도심의 정주성 강화를 위한 다양한 주거유형의 공급 추진</vt:lpstr>
      <vt:lpstr>서울도심의 노후 주거환경 개선을 위한 공공 지원 강화 및 규제 완화</vt:lpstr>
      <vt:lpstr>서울도심을 녹지생태 공간이 가득한 경쟁력 있는 복합도심으로 구축</vt:lpstr>
      <vt:lpstr>PowerPoint 프레젠테이션</vt:lpstr>
      <vt:lpstr>PowerPoint 프레젠테이션</vt:lpstr>
      <vt:lpstr>지역의 내재 자원을 적극적으로 활용하여 지역중심 특화발전 도모</vt:lpstr>
      <vt:lpstr>정비시기 도래한 공동주택단지에 대한 선제적 관리계획 수립</vt:lpstr>
      <vt:lpstr>공원녹지</vt:lpstr>
      <vt:lpstr>PowerPoint 프레젠테이션</vt:lpstr>
      <vt:lpstr>PowerPoint 프레젠테이션</vt:lpstr>
      <vt:lpstr>보행일상권 실현을 위한 교통 결절점의 복합개발 추진과 신규 역세권의 관리방안 마련</vt:lpstr>
      <vt:lpstr>수변공간의 활용성 제고 및 녹지·공원 연계 축 구축</vt:lpstr>
      <vt:lpstr>PowerPoint 프레젠테이션</vt:lpstr>
      <vt:lpstr>가산대림 광역중심, 대규모 가용지를 활용한 혁신산업 성장 기반 마련</vt:lpstr>
      <vt:lpstr>마곡 광역중심, 인접지역과 연계한 지식기반산업 거점으로 육성</vt:lpstr>
      <vt:lpstr>노후 주거지역 주거환경 개선을 위한 공공 지원 강화</vt:lpstr>
      <vt:lpstr>PowerPoint 프레젠테이션</vt:lpstr>
      <vt:lpstr>. 생활권계획은 지역맞춤형 계획으로서 성격과 역할 명확화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25</cp:revision>
  <dcterms:created xsi:type="dcterms:W3CDTF">2023-10-23T08:24:47Z</dcterms:created>
  <dcterms:modified xsi:type="dcterms:W3CDTF">2023-10-24T09:48:55Z</dcterms:modified>
</cp:coreProperties>
</file>